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5"/>
  </p:notesMasterIdLst>
  <p:sldIdLst>
    <p:sldId id="256" r:id="rId2"/>
    <p:sldId id="257" r:id="rId3"/>
    <p:sldId id="275" r:id="rId4"/>
    <p:sldId id="279" r:id="rId5"/>
    <p:sldId id="271" r:id="rId6"/>
    <p:sldId id="274" r:id="rId7"/>
    <p:sldId id="302" r:id="rId8"/>
    <p:sldId id="294" r:id="rId9"/>
    <p:sldId id="281" r:id="rId10"/>
    <p:sldId id="283" r:id="rId11"/>
    <p:sldId id="280" r:id="rId12"/>
    <p:sldId id="282" r:id="rId13"/>
    <p:sldId id="303" r:id="rId14"/>
    <p:sldId id="290" r:id="rId15"/>
    <p:sldId id="293" r:id="rId16"/>
    <p:sldId id="264" r:id="rId17"/>
    <p:sldId id="296" r:id="rId18"/>
    <p:sldId id="304" r:id="rId19"/>
    <p:sldId id="305" r:id="rId20"/>
    <p:sldId id="307" r:id="rId21"/>
    <p:sldId id="284" r:id="rId22"/>
    <p:sldId id="269" r:id="rId23"/>
    <p:sldId id="270" r:id="rId24"/>
    <p:sldId id="286" r:id="rId25"/>
    <p:sldId id="298" r:id="rId26"/>
    <p:sldId id="292" r:id="rId27"/>
    <p:sldId id="306" r:id="rId28"/>
    <p:sldId id="289" r:id="rId29"/>
    <p:sldId id="266" r:id="rId30"/>
    <p:sldId id="288" r:id="rId31"/>
    <p:sldId id="267" r:id="rId32"/>
    <p:sldId id="277" r:id="rId33"/>
    <p:sldId id="273" r:id="rId34"/>
    <p:sldId id="278" r:id="rId35"/>
    <p:sldId id="259" r:id="rId36"/>
    <p:sldId id="285" r:id="rId37"/>
    <p:sldId id="308" r:id="rId38"/>
    <p:sldId id="299" r:id="rId39"/>
    <p:sldId id="268" r:id="rId40"/>
    <p:sldId id="300" r:id="rId41"/>
    <p:sldId id="287" r:id="rId42"/>
    <p:sldId id="276" r:id="rId43"/>
    <p:sldId id="272"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427" autoAdjust="0"/>
    <p:restoredTop sz="81869" autoAdjust="0"/>
  </p:normalViewPr>
  <p:slideViewPr>
    <p:cSldViewPr snapToGrid="0" snapToObjects="1">
      <p:cViewPr varScale="1">
        <p:scale>
          <a:sx n="66" d="100"/>
          <a:sy n="66" d="100"/>
        </p:scale>
        <p:origin x="-96" y="-264"/>
      </p:cViewPr>
      <p:guideLst>
        <p:guide orient="horz" pos="2160"/>
        <p:guide pos="3840"/>
      </p:guideLst>
    </p:cSldViewPr>
  </p:slideViewPr>
  <p:notesTextViewPr>
    <p:cViewPr>
      <p:scale>
        <a:sx n="1" d="1"/>
        <a:sy n="1" d="1"/>
      </p:scale>
      <p:origin x="0" y="0"/>
    </p:cViewPr>
  </p:notesTextViewPr>
  <p:sorterViewPr>
    <p:cViewPr>
      <p:scale>
        <a:sx n="46" d="100"/>
        <a:sy n="4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printerSettings" Target="printerSettings/printerSettings1.bin"/><Relationship Id="rId47" Type="http://schemas.openxmlformats.org/officeDocument/2006/relationships/presProps" Target="presProps.xml"/><Relationship Id="rId48" Type="http://schemas.openxmlformats.org/officeDocument/2006/relationships/viewProps" Target="viewProps.xml"/><Relationship Id="rId49" Type="http://schemas.openxmlformats.org/officeDocument/2006/relationships/theme" Target="theme/theme1.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A2E39AD-1493-BA45-A79C-D080CCAA99FB}" type="datetimeFigureOut">
              <a:rPr lang="en-US" smtClean="0"/>
              <a:t>2/6/17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2AC5E2-3660-604A-9A12-50A50DC97965}" type="slidenum">
              <a:rPr lang="en-US" smtClean="0"/>
              <a:t>‹#›</a:t>
            </a:fld>
            <a:endParaRPr lang="en-US"/>
          </a:p>
        </p:txBody>
      </p:sp>
    </p:spTree>
    <p:extLst>
      <p:ext uri="{BB962C8B-B14F-4D97-AF65-F5344CB8AC3E}">
        <p14:creationId xmlns:p14="http://schemas.microsoft.com/office/powerpoint/2010/main" val="1645049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n.wikipedia.org/wiki/Slum_clearance" TargetMode="External"/><Relationship Id="rId4" Type="http://schemas.openxmlformats.org/officeDocument/2006/relationships/hyperlink" Target="https://en.wikipedia.org/wiki/Lower_Manhattan_Expressway" TargetMode="External"/><Relationship Id="rId5" Type="http://schemas.openxmlformats.org/officeDocument/2006/relationships/hyperlink" Target="https://en.wikipedia.org/wiki/SoHo,_Manhattan" TargetMode="External"/><Relationship Id="rId6" Type="http://schemas.openxmlformats.org/officeDocument/2006/relationships/hyperlink" Target="https://en.wikipedia.org/wiki/Little_Italy,_Manhattan" TargetMode="External"/><Relationship Id="rId7" Type="http://schemas.openxmlformats.org/officeDocument/2006/relationships/hyperlink" Target="https://en.wikipedia.org/wiki/The_Death_and_Life_of_Great_American_Cities" TargetMode="External"/><Relationship Id="rId8" Type="http://schemas.openxmlformats.org/officeDocument/2006/relationships/hyperlink" Target="https://en.wikipedia.org/wiki/Urban_renewal" TargetMode="External"/><Relationship Id="rId9" Type="http://schemas.openxmlformats.org/officeDocument/2006/relationships/hyperlink" Target="https://en.wikipedia.org/wiki/Sociological" TargetMode="External"/><Relationship Id="rId10" Type="http://schemas.openxmlformats.org/officeDocument/2006/relationships/hyperlink" Target="https://en.wikipedia.org/wiki/Social_capital" TargetMode="External"/><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Jane Jacobs </a:t>
            </a:r>
            <a:r>
              <a:rPr lang="en-US" dirty="0" smtClean="0"/>
              <a:t>was a journalist and author.  As</a:t>
            </a:r>
            <a:r>
              <a:rPr lang="en-US" baseline="0" dirty="0" smtClean="0"/>
              <a:t> an activist, she is</a:t>
            </a:r>
            <a:r>
              <a:rPr lang="en-US" dirty="0" smtClean="0"/>
              <a:t> </a:t>
            </a:r>
            <a:r>
              <a:rPr lang="en-US" dirty="0" smtClean="0"/>
              <a:t>well known for organizing grassroots efforts to protect existing neighborhoods from "</a:t>
            </a:r>
            <a:r>
              <a:rPr lang="en-US" dirty="0" smtClean="0">
                <a:hlinkClick r:id="rId3" tooltip="Slum clearance"/>
              </a:rPr>
              <a:t>slum clearance</a:t>
            </a:r>
            <a:r>
              <a:rPr lang="en-US" dirty="0" smtClean="0"/>
              <a:t>" – and particularly for her opposition to Robert Moses in his plans to overhaul her neighborhood, Greenwich Village. She was instrumental in the eventual cancellation of the </a:t>
            </a:r>
            <a:r>
              <a:rPr lang="en-US" dirty="0" smtClean="0">
                <a:hlinkClick r:id="rId4" tooltip="Lower Manhattan Expressway"/>
              </a:rPr>
              <a:t>Lower Manhattan Expressway</a:t>
            </a:r>
            <a:r>
              <a:rPr lang="en-US" dirty="0" smtClean="0"/>
              <a:t>, which would have passed directly through </a:t>
            </a:r>
            <a:r>
              <a:rPr lang="en-US" dirty="0" smtClean="0">
                <a:hlinkClick r:id="rId5" tooltip="SoHo, Manhattan"/>
              </a:rPr>
              <a:t>SoHo</a:t>
            </a:r>
            <a:r>
              <a:rPr lang="en-US" dirty="0" smtClean="0"/>
              <a:t> and </a:t>
            </a:r>
            <a:r>
              <a:rPr lang="en-US" dirty="0" smtClean="0">
                <a:hlinkClick r:id="rId6" tooltip="Little Italy, Manhattan"/>
              </a:rPr>
              <a:t>Little Italy</a:t>
            </a:r>
            <a:r>
              <a:rPr lang="en-US" dirty="0" smtClean="0"/>
              <a:t>, and was arrested in 1968 for inciting a crowd at a public hearing on the project. Her influential book </a:t>
            </a:r>
            <a:r>
              <a:rPr lang="en-US" i="1" dirty="0" smtClean="0">
                <a:hlinkClick r:id="rId7" tooltip="The Death and Life of Great American Cities"/>
              </a:rPr>
              <a:t>The Death and Life of Great American Cities</a:t>
            </a:r>
            <a:r>
              <a:rPr lang="en-US" dirty="0" smtClean="0"/>
              <a:t> (1961) argued that </a:t>
            </a:r>
            <a:r>
              <a:rPr lang="en-US" dirty="0" smtClean="0">
                <a:hlinkClick r:id="rId8" tooltip="Urban renewal"/>
              </a:rPr>
              <a:t>urban renewal</a:t>
            </a:r>
            <a:r>
              <a:rPr lang="en-US" dirty="0" smtClean="0"/>
              <a:t> did not respect the needs of most city-dwellers. The book also introduced </a:t>
            </a:r>
            <a:r>
              <a:rPr lang="en-US" dirty="0" smtClean="0">
                <a:hlinkClick r:id="rId9" tooltip="Sociological"/>
              </a:rPr>
              <a:t>sociological</a:t>
            </a:r>
            <a:r>
              <a:rPr lang="en-US" dirty="0" smtClean="0"/>
              <a:t> concepts such as "eyes on the street" and "</a:t>
            </a:r>
            <a:r>
              <a:rPr lang="en-US" dirty="0" smtClean="0">
                <a:hlinkClick r:id="rId10" tooltip="Social capital"/>
              </a:rPr>
              <a:t>social capital</a:t>
            </a:r>
            <a:r>
              <a:rPr lang="en-US" dirty="0" smtClean="0"/>
              <a:t>".</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1</a:t>
            </a:fld>
            <a:endParaRPr lang="en-US"/>
          </a:p>
        </p:txBody>
      </p:sp>
    </p:spTree>
    <p:extLst>
      <p:ext uri="{BB962C8B-B14F-4D97-AF65-F5344CB8AC3E}">
        <p14:creationId xmlns:p14="http://schemas.microsoft.com/office/powerpoint/2010/main" val="1647970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Celebration Florida</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29</a:t>
            </a:fld>
            <a:endParaRPr lang="en-US"/>
          </a:p>
        </p:txBody>
      </p:sp>
    </p:spTree>
    <p:extLst>
      <p:ext uri="{BB962C8B-B14F-4D97-AF65-F5344CB8AC3E}">
        <p14:creationId xmlns:p14="http://schemas.microsoft.com/office/powerpoint/2010/main" val="1688640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want the</a:t>
            </a:r>
            <a:r>
              <a:rPr lang="en-US" baseline="0" dirty="0" smtClean="0"/>
              <a:t> same American classic covered in snow?</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30</a:t>
            </a:fld>
            <a:endParaRPr lang="en-US"/>
          </a:p>
        </p:txBody>
      </p:sp>
    </p:spTree>
    <p:extLst>
      <p:ext uri="{BB962C8B-B14F-4D97-AF65-F5344CB8AC3E}">
        <p14:creationId xmlns:p14="http://schemas.microsoft.com/office/powerpoint/2010/main" val="1901236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can do that.</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31</a:t>
            </a:fld>
            <a:endParaRPr lang="en-US"/>
          </a:p>
        </p:txBody>
      </p:sp>
    </p:spTree>
    <p:extLst>
      <p:ext uri="{BB962C8B-B14F-4D97-AF65-F5344CB8AC3E}">
        <p14:creationId xmlns:p14="http://schemas.microsoft.com/office/powerpoint/2010/main" val="13783841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Prague</a:t>
            </a:r>
            <a:r>
              <a:rPr lang="en-US" baseline="0" dirty="0" smtClean="0"/>
              <a:t> Old Town Square</a:t>
            </a:r>
          </a:p>
          <a:p>
            <a:r>
              <a:rPr lang="en-US" baseline="0" dirty="0" smtClean="0"/>
              <a:t>European identity</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32</a:t>
            </a:fld>
            <a:endParaRPr lang="en-US"/>
          </a:p>
        </p:txBody>
      </p:sp>
    </p:spTree>
    <p:extLst>
      <p:ext uri="{BB962C8B-B14F-4D97-AF65-F5344CB8AC3E}">
        <p14:creationId xmlns:p14="http://schemas.microsoft.com/office/powerpoint/2010/main" val="17162208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European </a:t>
            </a:r>
            <a:r>
              <a:rPr lang="en-US" dirty="0" err="1" smtClean="0"/>
              <a:t>identidy</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33</a:t>
            </a:fld>
            <a:endParaRPr lang="en-US"/>
          </a:p>
        </p:txBody>
      </p:sp>
    </p:spTree>
    <p:extLst>
      <p:ext uri="{BB962C8B-B14F-4D97-AF65-F5344CB8AC3E}">
        <p14:creationId xmlns:p14="http://schemas.microsoft.com/office/powerpoint/2010/main" val="2942316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Copenhagen</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34</a:t>
            </a:fld>
            <a:endParaRPr lang="en-US"/>
          </a:p>
        </p:txBody>
      </p:sp>
    </p:spTree>
    <p:extLst>
      <p:ext uri="{BB962C8B-B14F-4D97-AF65-F5344CB8AC3E}">
        <p14:creationId xmlns:p14="http://schemas.microsoft.com/office/powerpoint/2010/main" val="15396181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Simulation is nothing new.  Here is a life</a:t>
            </a:r>
            <a:r>
              <a:rPr lang="en-US" baseline="0" dirty="0" smtClean="0"/>
              <a:t> scaled recreation of a colonial American village made for the 1933 Chicago World’s Fair, to instruct visitors about the </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36</a:t>
            </a:fld>
            <a:endParaRPr lang="en-US"/>
          </a:p>
        </p:txBody>
      </p:sp>
    </p:spTree>
    <p:extLst>
      <p:ext uri="{BB962C8B-B14F-4D97-AF65-F5344CB8AC3E}">
        <p14:creationId xmlns:p14="http://schemas.microsoft.com/office/powerpoint/2010/main" val="6462621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Century of Progress International Exposition was the name of the World's Fair held in Chicago from 1933 to 1934 to celebrate the city's centennial. With technological innovation as its theme, the motto was </a:t>
            </a:r>
          </a:p>
          <a:p>
            <a:r>
              <a:rPr lang="en-US" dirty="0" smtClean="0"/>
              <a:t>"Science Finds, Industry Applies, Man Conforms."</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37</a:t>
            </a:fld>
            <a:endParaRPr lang="en-US"/>
          </a:p>
        </p:txBody>
      </p:sp>
    </p:spTree>
    <p:extLst>
      <p:ext uri="{BB962C8B-B14F-4D97-AF65-F5344CB8AC3E}">
        <p14:creationId xmlns:p14="http://schemas.microsoft.com/office/powerpoint/2010/main" val="35153268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an overview of Disney’s Celebration</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38</a:t>
            </a:fld>
            <a:endParaRPr lang="en-US"/>
          </a:p>
        </p:txBody>
      </p:sp>
    </p:spTree>
    <p:extLst>
      <p:ext uri="{BB962C8B-B14F-4D97-AF65-F5344CB8AC3E}">
        <p14:creationId xmlns:p14="http://schemas.microsoft.com/office/powerpoint/2010/main" val="12706897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New Urbanism</a:t>
            </a:r>
            <a:r>
              <a:rPr lang="en-US" baseline="0" dirty="0" smtClean="0"/>
              <a:t> is the practice of trying to address the problems of the suburbs with solutions for diversity.  One of their first problems to address is what to do with the vast parking lots that surround dying shopping malls.</a:t>
            </a:r>
          </a:p>
          <a:p>
            <a:endParaRPr lang="en-US" baseline="0" dirty="0" smtClean="0"/>
          </a:p>
          <a:p>
            <a:r>
              <a:rPr lang="en-US" baseline="0" dirty="0" smtClean="0"/>
              <a:t>The solution is a practical one, but it results in the kind of “forced diversity” that Jane Jacobs described as dishonest.  It is architecturally problematic, because the style is based on a New England standard.  It is forever assigned to English cultural origins, even when the occupants of these communities might be extremely diverse, first and second generation immigrants.  These </a:t>
            </a:r>
            <a:r>
              <a:rPr lang="en-US" baseline="0" dirty="0" err="1" smtClean="0"/>
              <a:t>monocultural</a:t>
            </a:r>
            <a:r>
              <a:rPr lang="en-US" baseline="0" dirty="0" smtClean="0"/>
              <a:t> worlds occur when development happens in single, sweeping massive, all-at-once constructions. </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41</a:t>
            </a:fld>
            <a:endParaRPr lang="en-US"/>
          </a:p>
        </p:txBody>
      </p:sp>
    </p:spTree>
    <p:extLst>
      <p:ext uri="{BB962C8B-B14F-4D97-AF65-F5344CB8AC3E}">
        <p14:creationId xmlns:p14="http://schemas.microsoft.com/office/powerpoint/2010/main" val="700802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ROBERT</a:t>
            </a:r>
            <a:r>
              <a:rPr lang="en-US" baseline="0" dirty="0" smtClean="0"/>
              <a:t> MOSES’S PLANS FOR THE LOWER MANHATTEN EXPRESSWAY</a:t>
            </a:r>
          </a:p>
          <a:p>
            <a:r>
              <a:rPr lang="en-US" dirty="0" smtClean="0"/>
              <a:t>It was from his staunch modernist dogma that some of the greatest urban designers we know, such as Jane </a:t>
            </a:r>
            <a:r>
              <a:rPr lang="en-US" dirty="0" smtClean="0"/>
              <a:t>Jacobs, </a:t>
            </a:r>
            <a:r>
              <a:rPr lang="en-US" dirty="0" smtClean="0"/>
              <a:t>responded so passionately to his beliefs. To any who have studied urban design, it’s been made clear that without the fundamental disagreement between the modernist planning beliefs centered on the automobile and urban renewal, and those that wished to return urban planning back to humanity and people, urban design would not be a profession today. </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2</a:t>
            </a:fld>
            <a:endParaRPr lang="en-US"/>
          </a:p>
        </p:txBody>
      </p:sp>
    </p:spTree>
    <p:extLst>
      <p:ext uri="{BB962C8B-B14F-4D97-AF65-F5344CB8AC3E}">
        <p14:creationId xmlns:p14="http://schemas.microsoft.com/office/powerpoint/2010/main" val="15854305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HOMOGENEITY</a:t>
            </a:r>
            <a:r>
              <a:rPr lang="en-US" baseline="0" dirty="0" smtClean="0"/>
              <a:t> IS BORING AND DISORIENTING</a:t>
            </a:r>
          </a:p>
          <a:p>
            <a:endParaRPr lang="en-US" baseline="0" dirty="0" smtClean="0"/>
          </a:p>
          <a:p>
            <a:r>
              <a:rPr lang="en-US" baseline="0" dirty="0" smtClean="0"/>
              <a:t>FORCED DIVERSITY (all at once design) is DISHONEST</a:t>
            </a:r>
          </a:p>
          <a:p>
            <a:endParaRPr lang="en-US" baseline="0" dirty="0" smtClean="0"/>
          </a:p>
          <a:p>
            <a:r>
              <a:rPr lang="en-US" baseline="0" dirty="0" smtClean="0"/>
              <a:t>READ DIVERSITY  is done through a diversity of USES and AGE this IS THE CITY!</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3</a:t>
            </a:fld>
            <a:endParaRPr lang="en-US"/>
          </a:p>
        </p:txBody>
      </p:sp>
    </p:spTree>
    <p:extLst>
      <p:ext uri="{BB962C8B-B14F-4D97-AF65-F5344CB8AC3E}">
        <p14:creationId xmlns:p14="http://schemas.microsoft.com/office/powerpoint/2010/main" val="16342690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i="1" u="sng" dirty="0" smtClean="0">
                <a:solidFill>
                  <a:srgbClr val="FFFFFF"/>
                </a:solidFill>
              </a:rPr>
              <a:t>Post-</a:t>
            </a:r>
            <a:r>
              <a:rPr lang="en-US" sz="1400" i="1" u="sng" dirty="0" err="1" smtClean="0">
                <a:solidFill>
                  <a:srgbClr val="FFFFFF"/>
                </a:solidFill>
              </a:rPr>
              <a:t>structuralists</a:t>
            </a:r>
            <a:r>
              <a:rPr lang="en-US" sz="1200" dirty="0" smtClean="0">
                <a:solidFill>
                  <a:srgbClr val="FFFFFF"/>
                </a:solidFill>
              </a:rPr>
              <a:t>. </a:t>
            </a:r>
            <a:r>
              <a:rPr lang="en-US" sz="1200" dirty="0" err="1" smtClean="0">
                <a:solidFill>
                  <a:srgbClr val="FFFFFF"/>
                </a:solidFill>
              </a:rPr>
              <a:t>Baudrillard</a:t>
            </a:r>
            <a:r>
              <a:rPr lang="en-US" sz="1200" dirty="0" smtClean="0">
                <a:solidFill>
                  <a:srgbClr val="FFFFFF"/>
                </a:solidFill>
              </a:rPr>
              <a:t> thought, as do many post-</a:t>
            </a:r>
            <a:r>
              <a:rPr lang="en-US" sz="1200" dirty="0" err="1" smtClean="0">
                <a:solidFill>
                  <a:srgbClr val="FFFFFF"/>
                </a:solidFill>
              </a:rPr>
              <a:t>structuralists</a:t>
            </a:r>
            <a:r>
              <a:rPr lang="en-US" sz="1200" dirty="0" smtClean="0">
                <a:solidFill>
                  <a:srgbClr val="FFFFFF"/>
                </a:solidFill>
              </a:rPr>
              <a:t>, that meaning is brought about through systems of signs working together.</a:t>
            </a:r>
          </a:p>
          <a:p>
            <a:endParaRPr lang="en-US" sz="1200" dirty="0" smtClean="0">
              <a:solidFill>
                <a:srgbClr val="FFFFFF"/>
              </a:solidFill>
            </a:endParaRPr>
          </a:p>
          <a:p>
            <a:r>
              <a:rPr lang="en-US" sz="1200" dirty="0" smtClean="0">
                <a:solidFill>
                  <a:srgbClr val="FFFFFF"/>
                </a:solidFill>
              </a:rPr>
              <a:t>In Hyper Reality, a SIGN is a representation, without an original referent.</a:t>
            </a:r>
          </a:p>
          <a:p>
            <a:r>
              <a:rPr lang="en-US" sz="1200" dirty="0" smtClean="0">
                <a:solidFill>
                  <a:srgbClr val="FFFFFF"/>
                </a:solidFill>
              </a:rPr>
              <a:t> Individuals may find themselves for different reasons, more in tune or involved with the </a:t>
            </a:r>
            <a:r>
              <a:rPr lang="en-US" sz="1200" dirty="0" err="1" smtClean="0">
                <a:solidFill>
                  <a:srgbClr val="FFFFFF"/>
                </a:solidFill>
              </a:rPr>
              <a:t>hyperreal</a:t>
            </a:r>
            <a:r>
              <a:rPr lang="en-US" sz="1200" dirty="0" smtClean="0">
                <a:solidFill>
                  <a:srgbClr val="FFFFFF"/>
                </a:solidFill>
              </a:rPr>
              <a:t> world and less with the physical real world.  </a:t>
            </a:r>
          </a:p>
          <a:p>
            <a:r>
              <a:rPr lang="en-US" sz="1200" dirty="0" smtClean="0">
                <a:solidFill>
                  <a:srgbClr val="FFFFFF"/>
                </a:solidFill>
              </a:rPr>
              <a:t>(Other post-</a:t>
            </a:r>
            <a:r>
              <a:rPr lang="en-US" sz="1200" dirty="0" err="1" smtClean="0">
                <a:solidFill>
                  <a:srgbClr val="FFFFFF"/>
                </a:solidFill>
              </a:rPr>
              <a:t>structuralist</a:t>
            </a:r>
            <a:r>
              <a:rPr lang="en-US" sz="1200" dirty="0" smtClean="0">
                <a:solidFill>
                  <a:srgbClr val="FFFFFF"/>
                </a:solidFill>
              </a:rPr>
              <a:t> theorists include Albert </a:t>
            </a:r>
            <a:r>
              <a:rPr lang="en-US" sz="1200" dirty="0" err="1" smtClean="0">
                <a:solidFill>
                  <a:srgbClr val="FFFFFF"/>
                </a:solidFill>
              </a:rPr>
              <a:t>Borgman</a:t>
            </a:r>
            <a:r>
              <a:rPr lang="en-US" sz="1200" dirty="0" smtClean="0">
                <a:solidFill>
                  <a:srgbClr val="FFFFFF"/>
                </a:solidFill>
              </a:rPr>
              <a:t>, Neil Postman and Umberto Eco.)</a:t>
            </a:r>
          </a:p>
          <a:p>
            <a:endParaRPr lang="en-US" sz="1200" dirty="0" smtClean="0">
              <a:solidFill>
                <a:srgbClr val="FFFFFF"/>
              </a:solidFill>
            </a:endParaRPr>
          </a:p>
          <a:p>
            <a:r>
              <a:rPr lang="en-US" sz="1600" b="1" u="sng" dirty="0" smtClean="0">
                <a:solidFill>
                  <a:srgbClr val="FFFFFF"/>
                </a:solidFill>
              </a:rPr>
              <a:t>HYPER REALITY</a:t>
            </a:r>
            <a:endParaRPr lang="en-US" sz="1600" u="sng" dirty="0" smtClean="0">
              <a:solidFill>
                <a:srgbClr val="FFFFFF"/>
              </a:solidFill>
            </a:endParaRPr>
          </a:p>
          <a:p>
            <a:r>
              <a:rPr lang="en-US" dirty="0" smtClean="0">
                <a:solidFill>
                  <a:srgbClr val="FFFFFF"/>
                </a:solidFill>
              </a:rPr>
              <a:t>The generation by models of a real without origin or reality. </a:t>
            </a:r>
            <a:r>
              <a:rPr lang="en-US" dirty="0" err="1" smtClean="0">
                <a:solidFill>
                  <a:srgbClr val="FFFFFF"/>
                </a:solidFill>
              </a:rPr>
              <a:t>Baudrillard</a:t>
            </a:r>
            <a:r>
              <a:rPr lang="en-US" dirty="0" smtClean="0">
                <a:solidFill>
                  <a:srgbClr val="FFFFFF"/>
                </a:solidFill>
              </a:rPr>
              <a:t> in particular suggests that the world we live in has been replaced by a copy world, where </a:t>
            </a:r>
            <a:r>
              <a:rPr lang="en-US" i="1" u="sng" dirty="0" smtClean="0">
                <a:solidFill>
                  <a:srgbClr val="FFFFFF"/>
                </a:solidFill>
              </a:rPr>
              <a:t>WE SEEK SIMULATED STIMULI AND NOTHING MORE. </a:t>
            </a:r>
          </a:p>
          <a:p>
            <a:endParaRPr lang="en-US" i="1" u="sng" dirty="0" smtClean="0">
              <a:solidFill>
                <a:srgbClr val="FFFFFF"/>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600" u="sng" dirty="0" smtClean="0">
                <a:solidFill>
                  <a:srgbClr val="FFFFFF"/>
                </a:solidFill>
              </a:rPr>
              <a:t>SIMULATION</a:t>
            </a:r>
            <a:r>
              <a:rPr lang="en-US" dirty="0" smtClean="0">
                <a:solidFill>
                  <a:srgbClr val="FFFFFF"/>
                </a:solidFill>
              </a:rPr>
              <a:t> is characterized by a blending of ‘reality’ and representation, where there is no clear indication of where the former stops and the latter begins.  It takes place within a space not categorized by physical limits i.e., within ourselves, technological simulations, etc.</a:t>
            </a:r>
          </a:p>
          <a:p>
            <a:endParaRPr lang="en-US" i="1" u="sng" dirty="0" smtClean="0">
              <a:solidFill>
                <a:srgbClr val="FFFFFF"/>
              </a:solidFill>
            </a:endParaRPr>
          </a:p>
          <a:p>
            <a:endParaRPr lang="en-US" sz="1200" dirty="0" smtClean="0">
              <a:solidFill>
                <a:srgbClr val="FFFFFF"/>
              </a:solidFill>
            </a:endParaRPr>
          </a:p>
          <a:p>
            <a:endParaRPr lang="en-US" sz="1200" dirty="0" smtClean="0">
              <a:solidFill>
                <a:srgbClr val="FFFFFF"/>
              </a:solidFill>
            </a:endParaRPr>
          </a:p>
          <a:p>
            <a:endParaRPr lang="en-US"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7</a:t>
            </a:fld>
            <a:endParaRPr lang="en-US"/>
          </a:p>
        </p:txBody>
      </p:sp>
    </p:spTree>
    <p:extLst>
      <p:ext uri="{BB962C8B-B14F-4D97-AF65-F5344CB8AC3E}">
        <p14:creationId xmlns:p14="http://schemas.microsoft.com/office/powerpoint/2010/main" val="19668647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u="sng" dirty="0" smtClean="0">
                <a:solidFill>
                  <a:srgbClr val="FFFFFF"/>
                </a:solidFill>
              </a:rPr>
              <a:t>SIMULACRUM</a:t>
            </a:r>
            <a:r>
              <a:rPr lang="en-US" dirty="0" smtClean="0">
                <a:solidFill>
                  <a:srgbClr val="FFFFFF"/>
                </a:solidFill>
              </a:rPr>
              <a:t> is often defined </a:t>
            </a:r>
            <a:r>
              <a:rPr lang="en-US" u="sng" dirty="0" smtClean="0">
                <a:solidFill>
                  <a:srgbClr val="FFFFFF"/>
                </a:solidFill>
              </a:rPr>
              <a:t>as a copy with no original</a:t>
            </a:r>
            <a:r>
              <a:rPr lang="en-US" dirty="0" smtClean="0">
                <a:solidFill>
                  <a:srgbClr val="FFFFFF"/>
                </a:solidFill>
              </a:rPr>
              <a:t>, or as Gilles </a:t>
            </a:r>
            <a:r>
              <a:rPr lang="en-US" dirty="0" err="1" smtClean="0">
                <a:solidFill>
                  <a:srgbClr val="FFFFFF"/>
                </a:solidFill>
              </a:rPr>
              <a:t>Deleuze</a:t>
            </a:r>
            <a:r>
              <a:rPr lang="en-US" dirty="0" smtClean="0">
                <a:solidFill>
                  <a:srgbClr val="FFFFFF"/>
                </a:solidFill>
              </a:rPr>
              <a:t> (1990) describes it, “the simulacrum is an image without resemblance”.</a:t>
            </a:r>
            <a:r>
              <a:rPr lang="en-US" baseline="30000" dirty="0" smtClean="0">
                <a:solidFill>
                  <a:srgbClr val="FFFFFF"/>
                </a:solidFill>
              </a:rPr>
              <a:t> </a:t>
            </a:r>
            <a:r>
              <a:rPr lang="en-US" dirty="0" smtClean="0">
                <a:solidFill>
                  <a:srgbClr val="FFFFFF"/>
                </a:solidFill>
              </a:rPr>
              <a:t> </a:t>
            </a:r>
            <a:r>
              <a:rPr lang="en-US" dirty="0" err="1" smtClean="0">
                <a:solidFill>
                  <a:srgbClr val="FFFFFF"/>
                </a:solidFill>
              </a:rPr>
              <a:t>Baudrillard</a:t>
            </a:r>
            <a:r>
              <a:rPr lang="en-US" dirty="0" smtClean="0">
                <a:solidFill>
                  <a:srgbClr val="FFFFFF"/>
                </a:solidFill>
              </a:rPr>
              <a:t> argues that a simulacrum is not a copy of the real, but becomes truth in its own right, aka the </a:t>
            </a:r>
            <a:r>
              <a:rPr lang="en-US" dirty="0" err="1" smtClean="0">
                <a:solidFill>
                  <a:srgbClr val="FFFFFF"/>
                </a:solidFill>
              </a:rPr>
              <a:t>hyperreal</a:t>
            </a:r>
            <a:r>
              <a:rPr lang="en-US" dirty="0" smtClean="0">
                <a:solidFill>
                  <a:srgbClr val="FFFFFF"/>
                </a:solidFill>
              </a:rPr>
              <a:t>. He created four steps of reproduction: (1) basic reflection of reality, (2) perversion of reality; (3) </a:t>
            </a:r>
            <a:r>
              <a:rPr lang="en-US" dirty="0" err="1" smtClean="0">
                <a:solidFill>
                  <a:srgbClr val="FFFFFF"/>
                </a:solidFill>
              </a:rPr>
              <a:t>pretence</a:t>
            </a:r>
            <a:r>
              <a:rPr lang="en-US" dirty="0" smtClean="0">
                <a:solidFill>
                  <a:srgbClr val="FFFFFF"/>
                </a:solidFill>
              </a:rPr>
              <a:t> of reality (where there is no model); and (4) simulacrum, which "bears no relation to any reality whatsoever”.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rgbClr val="FFFFFF"/>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solidFill>
                  <a:srgbClr val="FFFFFF"/>
                </a:solidFill>
              </a:rPr>
              <a:t>SYMBOL when confusing or blending the 'real' with the symbol which represents it;, it involves creating a symbol or set of signifiers which represent something that does not actually exist, like Santa Claus.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solidFill>
                <a:srgbClr val="FFFFFF"/>
              </a:solidFill>
            </a:endParaRPr>
          </a:p>
          <a:p>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13</a:t>
            </a:fld>
            <a:endParaRPr lang="en-US"/>
          </a:p>
        </p:txBody>
      </p:sp>
    </p:spTree>
    <p:extLst>
      <p:ext uri="{BB962C8B-B14F-4D97-AF65-F5344CB8AC3E}">
        <p14:creationId xmlns:p14="http://schemas.microsoft.com/office/powerpoint/2010/main" val="27032017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Robert </a:t>
            </a:r>
            <a:r>
              <a:rPr lang="en-US" dirty="0" err="1" smtClean="0"/>
              <a:t>Venturi</a:t>
            </a:r>
            <a:endParaRPr lang="en-US" dirty="0" smtClean="0"/>
          </a:p>
          <a:p>
            <a:r>
              <a:rPr lang="en-US" dirty="0" smtClean="0"/>
              <a:t>Learning from Los Vegas</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17</a:t>
            </a:fld>
            <a:endParaRPr lang="en-US"/>
          </a:p>
        </p:txBody>
      </p:sp>
    </p:spTree>
    <p:extLst>
      <p:ext uri="{BB962C8B-B14F-4D97-AF65-F5344CB8AC3E}">
        <p14:creationId xmlns:p14="http://schemas.microsoft.com/office/powerpoint/2010/main" val="2060514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sz="1200" dirty="0" err="1" smtClean="0">
                <a:solidFill>
                  <a:srgbClr val="FFFFFF"/>
                </a:solidFill>
              </a:rPr>
              <a:t>Hyperreality</a:t>
            </a:r>
            <a:r>
              <a:rPr lang="en-US" sz="1200" dirty="0" smtClean="0">
                <a:solidFill>
                  <a:srgbClr val="FFFFFF"/>
                </a:solidFill>
              </a:rPr>
              <a:t> can also be thought of as "reality by proxy"; simply put, an individual takes on someone else's version of reality and claims it as his or her own. For example, persons who watch soap operas for an extended period of time may develop a view of interpersonal relationships (reality) that are skewed by how the writers depict the characters and situations within the show. Individuals may begin to believe that these extreme dramatic relationships are authentic and real, and they may begin to judge social relationships and situations by this heightened lens of reality.</a:t>
            </a:r>
          </a:p>
          <a:p>
            <a:pPr marL="0" indent="0">
              <a:buNone/>
            </a:pPr>
            <a:endParaRPr lang="en-US" sz="1200" dirty="0" smtClean="0">
              <a:solidFill>
                <a:srgbClr val="FFFFFF"/>
              </a:solidFill>
            </a:endParaRPr>
          </a:p>
          <a:p>
            <a:pPr marL="0" indent="0">
              <a:buNone/>
            </a:pPr>
            <a:r>
              <a:rPr lang="en-US" sz="1200" dirty="0" smtClean="0">
                <a:solidFill>
                  <a:srgbClr val="FFFFFF"/>
                </a:solidFill>
              </a:rPr>
              <a:t>Individuals may observe and accept </a:t>
            </a:r>
            <a:r>
              <a:rPr lang="en-US" sz="1200" dirty="0" err="1" smtClean="0">
                <a:solidFill>
                  <a:srgbClr val="FFFFFF"/>
                </a:solidFill>
              </a:rPr>
              <a:t>hyperreal</a:t>
            </a:r>
            <a:r>
              <a:rPr lang="en-US" sz="1200" dirty="0" smtClean="0">
                <a:solidFill>
                  <a:srgbClr val="FFFFFF"/>
                </a:solidFill>
              </a:rPr>
              <a:t> images as role models, when the images don’t necessarily represent real physical people. This can result in a desire to strive for an unobtainable ideal, or it may lead to a lack of unimpaired role models.</a:t>
            </a:r>
          </a:p>
          <a:p>
            <a:pPr marL="0" indent="0">
              <a:buNone/>
            </a:pPr>
            <a:endParaRPr lang="en-US" sz="1200" dirty="0" smtClean="0">
              <a:solidFill>
                <a:srgbClr val="FFFFFF"/>
              </a:solidFill>
            </a:endParaRPr>
          </a:p>
          <a:p>
            <a:pPr marL="0" indent="0">
              <a:buNone/>
            </a:pPr>
            <a:r>
              <a:rPr lang="en-US" sz="1200" dirty="0" smtClean="0">
                <a:solidFill>
                  <a:srgbClr val="FFFFFF"/>
                </a:solidFill>
              </a:rPr>
              <a:t>Daniel </a:t>
            </a:r>
            <a:r>
              <a:rPr lang="en-US" sz="1200" dirty="0" err="1" smtClean="0">
                <a:solidFill>
                  <a:srgbClr val="FFFFFF"/>
                </a:solidFill>
              </a:rPr>
              <a:t>Boorstin</a:t>
            </a:r>
            <a:r>
              <a:rPr lang="en-US" sz="1200" dirty="0" smtClean="0">
                <a:solidFill>
                  <a:srgbClr val="FFFFFF"/>
                </a:solidFill>
              </a:rPr>
              <a:t> warns against confusing </a:t>
            </a:r>
            <a:r>
              <a:rPr lang="en-US" sz="1200" u="sng" dirty="0" smtClean="0">
                <a:solidFill>
                  <a:srgbClr val="FFFFFF"/>
                </a:solidFill>
              </a:rPr>
              <a:t>celebrity worship </a:t>
            </a:r>
            <a:r>
              <a:rPr lang="en-US" sz="1200" dirty="0" smtClean="0">
                <a:solidFill>
                  <a:srgbClr val="FFFFFF"/>
                </a:solidFill>
              </a:rPr>
              <a:t>with hero worship, “we come dangerously close to depriving ourselves of all real models. We lose sight of the men and women who do not simply seem great because they are famous but who are famous because they are great.</a:t>
            </a:r>
          </a:p>
          <a:p>
            <a:pPr marL="0" indent="0">
              <a:buNone/>
            </a:pPr>
            <a:endParaRPr lang="en-US" sz="1200" dirty="0" smtClean="0">
              <a:solidFill>
                <a:srgbClr val="FFFFFF"/>
              </a:solidFill>
            </a:endParaRPr>
          </a:p>
          <a:p>
            <a:pPr marL="0" indent="0">
              <a:buNone/>
            </a:pPr>
            <a:r>
              <a:rPr lang="en-US" sz="1200" dirty="0" smtClean="0">
                <a:solidFill>
                  <a:srgbClr val="FFFFFF"/>
                </a:solidFill>
              </a:rPr>
              <a:t>Hyper reality is used in Advertising, to assign symbols/signifiers to products that are not related to the product.</a:t>
            </a:r>
          </a:p>
          <a:p>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18</a:t>
            </a:fld>
            <a:endParaRPr lang="en-US"/>
          </a:p>
        </p:txBody>
      </p:sp>
    </p:spTree>
    <p:extLst>
      <p:ext uri="{BB962C8B-B14F-4D97-AF65-F5344CB8AC3E}">
        <p14:creationId xmlns:p14="http://schemas.microsoft.com/office/powerpoint/2010/main" val="3610780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Venturi</a:t>
            </a:r>
            <a:r>
              <a:rPr lang="en-US" baseline="0" dirty="0" smtClean="0"/>
              <a:t> describes two types of architecture in Los Vegas.</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25</a:t>
            </a:fld>
            <a:endParaRPr lang="en-US"/>
          </a:p>
        </p:txBody>
      </p:sp>
    </p:spTree>
    <p:extLst>
      <p:ext uri="{BB962C8B-B14F-4D97-AF65-F5344CB8AC3E}">
        <p14:creationId xmlns:p14="http://schemas.microsoft.com/office/powerpoint/2010/main" val="1466732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original new </a:t>
            </a:r>
            <a:r>
              <a:rPr lang="en-US" dirty="0" err="1" smtClean="0"/>
              <a:t>england</a:t>
            </a:r>
            <a:r>
              <a:rPr lang="en-US" dirty="0" smtClean="0"/>
              <a:t> home</a:t>
            </a:r>
            <a:endParaRPr lang="en-US" dirty="0"/>
          </a:p>
        </p:txBody>
      </p:sp>
      <p:sp>
        <p:nvSpPr>
          <p:cNvPr id="4" name="Slide Number Placeholder 3"/>
          <p:cNvSpPr>
            <a:spLocks noGrp="1"/>
          </p:cNvSpPr>
          <p:nvPr>
            <p:ph type="sldNum" sz="quarter" idx="10"/>
          </p:nvPr>
        </p:nvSpPr>
        <p:spPr/>
        <p:txBody>
          <a:bodyPr/>
          <a:lstStyle/>
          <a:p>
            <a:fld id="{5F2AC5E2-3660-604A-9A12-50A50DC97965}" type="slidenum">
              <a:rPr lang="en-US" smtClean="0"/>
              <a:t>28</a:t>
            </a:fld>
            <a:endParaRPr lang="en-US"/>
          </a:p>
        </p:txBody>
      </p:sp>
    </p:spTree>
    <p:extLst>
      <p:ext uri="{BB962C8B-B14F-4D97-AF65-F5344CB8AC3E}">
        <p14:creationId xmlns:p14="http://schemas.microsoft.com/office/powerpoint/2010/main" val="37593917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B9F2A1C-8003-0840-A337-7830033EF39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9984538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9F2A1C-8003-0840-A337-7830033EF39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36768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9F2A1C-8003-0840-A337-7830033EF39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163474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9F2A1C-8003-0840-A337-7830033EF39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20007524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9F2A1C-8003-0840-A337-7830033EF395}" type="datetimeFigureOut">
              <a:rPr lang="en-US" smtClean="0"/>
              <a:t>2/6/17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1346826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9F2A1C-8003-0840-A337-7830033EF39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16429260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B9F2A1C-8003-0840-A337-7830033EF395}" type="datetimeFigureOut">
              <a:rPr lang="en-US" smtClean="0"/>
              <a:t>2/6/17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3138430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B9F2A1C-8003-0840-A337-7830033EF395}" type="datetimeFigureOut">
              <a:rPr lang="en-US" smtClean="0"/>
              <a:t>2/6/17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5396824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9F2A1C-8003-0840-A337-7830033EF395}" type="datetimeFigureOut">
              <a:rPr lang="en-US" smtClean="0"/>
              <a:t>2/6/17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16196471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9F2A1C-8003-0840-A337-7830033EF39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2054121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9F2A1C-8003-0840-A337-7830033EF395}" type="datetimeFigureOut">
              <a:rPr lang="en-US" smtClean="0"/>
              <a:t>2/6/17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0B9383A-7CDF-E447-88E2-5682706019A2}" type="slidenum">
              <a:rPr lang="en-US" smtClean="0"/>
              <a:t>‹#›</a:t>
            </a:fld>
            <a:endParaRPr lang="en-US"/>
          </a:p>
        </p:txBody>
      </p:sp>
    </p:spTree>
    <p:extLst>
      <p:ext uri="{BB962C8B-B14F-4D97-AF65-F5344CB8AC3E}">
        <p14:creationId xmlns:p14="http://schemas.microsoft.com/office/powerpoint/2010/main" val="67796662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9F2A1C-8003-0840-A337-7830033EF395}" type="datetimeFigureOut">
              <a:rPr lang="en-US" smtClean="0"/>
              <a:t>2/6/17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B9383A-7CDF-E447-88E2-5682706019A2}" type="slidenum">
              <a:rPr lang="en-US" smtClean="0"/>
              <a:t>‹#›</a:t>
            </a:fld>
            <a:endParaRPr lang="en-US"/>
          </a:p>
        </p:txBody>
      </p:sp>
    </p:spTree>
    <p:extLst>
      <p:ext uri="{BB962C8B-B14F-4D97-AF65-F5344CB8AC3E}">
        <p14:creationId xmlns:p14="http://schemas.microsoft.com/office/powerpoint/2010/main" val="933697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9.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0.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 Id="rId3" Type="http://schemas.microsoft.com/office/2007/relationships/hdphoto" Target="../media/hdphoto2.wdp"/></Relationships>
</file>

<file path=ppt/slides/_rels/slide25.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25.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4" Type="http://schemas.microsoft.com/office/2007/relationships/hdphoto" Target="../media/hdphoto3.wdp"/><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1.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32.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3.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4.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5.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36.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7.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38.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9.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0.jpeg"/></Relationships>
</file>

<file path=ppt/slides/_rels/slide41.xml.rels><?xml version="1.0" encoding="UTF-8" standalone="yes"?>
<Relationships xmlns="http://schemas.openxmlformats.org/package/2006/relationships"><Relationship Id="rId3" Type="http://schemas.openxmlformats.org/officeDocument/2006/relationships/image" Target="../media/image41.png"/><Relationship Id="rId4" Type="http://schemas.microsoft.com/office/2007/relationships/hdphoto" Target="../media/hdphoto4.wdp"/><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2.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4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 Id="rId3"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aneJacobs.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639981"/>
            <a:ext cx="12223749" cy="5752352"/>
          </a:xfrm>
          <a:prstGeom prst="rect">
            <a:avLst/>
          </a:prstGeom>
        </p:spPr>
      </p:pic>
    </p:spTree>
    <p:extLst>
      <p:ext uri="{BB962C8B-B14F-4D97-AF65-F5344CB8AC3E}">
        <p14:creationId xmlns:p14="http://schemas.microsoft.com/office/powerpoint/2010/main" val="5762695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96291" y="-23957"/>
            <a:ext cx="9175942" cy="6881957"/>
          </a:xfrm>
          <a:prstGeom prst="rect">
            <a:avLst/>
          </a:prstGeom>
        </p:spPr>
      </p:pic>
    </p:spTree>
    <p:extLst>
      <p:ext uri="{BB962C8B-B14F-4D97-AF65-F5344CB8AC3E}">
        <p14:creationId xmlns:p14="http://schemas.microsoft.com/office/powerpoint/2010/main" val="177636931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23455" y="0"/>
            <a:ext cx="10918604" cy="6874676"/>
          </a:xfrm>
          <a:prstGeom prst="rect">
            <a:avLst/>
          </a:prstGeom>
        </p:spPr>
      </p:pic>
    </p:spTree>
    <p:extLst>
      <p:ext uri="{BB962C8B-B14F-4D97-AF65-F5344CB8AC3E}">
        <p14:creationId xmlns:p14="http://schemas.microsoft.com/office/powerpoint/2010/main" val="39709835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9400" y="0"/>
            <a:ext cx="9144000" cy="6858000"/>
          </a:xfrm>
          <a:prstGeom prst="rect">
            <a:avLst/>
          </a:prstGeom>
        </p:spPr>
      </p:pic>
    </p:spTree>
    <p:extLst>
      <p:ext uri="{BB962C8B-B14F-4D97-AF65-F5344CB8AC3E}">
        <p14:creationId xmlns:p14="http://schemas.microsoft.com/office/powerpoint/2010/main" val="1561954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2535" y="859991"/>
            <a:ext cx="10001555" cy="1569660"/>
          </a:xfrm>
          <a:prstGeom prst="rect">
            <a:avLst/>
          </a:prstGeom>
          <a:noFill/>
        </p:spPr>
        <p:txBody>
          <a:bodyPr wrap="square" rtlCol="0">
            <a:spAutoFit/>
          </a:bodyPr>
          <a:lstStyle/>
          <a:p>
            <a:r>
              <a:rPr lang="en-US" sz="2400" u="sng" dirty="0" smtClean="0">
                <a:solidFill>
                  <a:srgbClr val="FFFFFF"/>
                </a:solidFill>
              </a:rPr>
              <a:t>SIMULACRUM</a:t>
            </a:r>
            <a:r>
              <a:rPr lang="en-US" dirty="0" smtClean="0">
                <a:solidFill>
                  <a:srgbClr val="FFFFFF"/>
                </a:solidFill>
              </a:rPr>
              <a:t> </a:t>
            </a:r>
            <a:r>
              <a:rPr lang="en-US" dirty="0">
                <a:solidFill>
                  <a:srgbClr val="FFFFFF"/>
                </a:solidFill>
              </a:rPr>
              <a:t>is often defined </a:t>
            </a:r>
            <a:r>
              <a:rPr lang="en-US" u="sng" dirty="0">
                <a:solidFill>
                  <a:srgbClr val="FFFFFF"/>
                </a:solidFill>
              </a:rPr>
              <a:t>as a copy with no original</a:t>
            </a:r>
            <a:r>
              <a:rPr lang="en-US" dirty="0">
                <a:solidFill>
                  <a:srgbClr val="FFFFFF"/>
                </a:solidFill>
              </a:rPr>
              <a:t>, or as Gilles </a:t>
            </a:r>
            <a:r>
              <a:rPr lang="en-US" dirty="0" err="1">
                <a:solidFill>
                  <a:srgbClr val="FFFFFF"/>
                </a:solidFill>
              </a:rPr>
              <a:t>Deleuze</a:t>
            </a:r>
            <a:r>
              <a:rPr lang="en-US" dirty="0">
                <a:solidFill>
                  <a:srgbClr val="FFFFFF"/>
                </a:solidFill>
              </a:rPr>
              <a:t> (1990) describes it, “the simulacrum is an image without resemblance”</a:t>
            </a:r>
            <a:r>
              <a:rPr lang="en-US" dirty="0" smtClean="0">
                <a:solidFill>
                  <a:srgbClr val="FFFFFF"/>
                </a:solidFill>
              </a:rPr>
              <a:t>.</a:t>
            </a:r>
            <a:r>
              <a:rPr lang="en-US" baseline="30000" dirty="0">
                <a:solidFill>
                  <a:srgbClr val="FFFFFF"/>
                </a:solidFill>
              </a:rPr>
              <a:t> </a:t>
            </a:r>
            <a:r>
              <a:rPr lang="en-US" dirty="0" smtClean="0">
                <a:solidFill>
                  <a:srgbClr val="FFFFFF"/>
                </a:solidFill>
              </a:rPr>
              <a:t> </a:t>
            </a:r>
            <a:r>
              <a:rPr lang="en-US" dirty="0" err="1">
                <a:solidFill>
                  <a:srgbClr val="FFFFFF"/>
                </a:solidFill>
              </a:rPr>
              <a:t>Baudrillard</a:t>
            </a:r>
            <a:r>
              <a:rPr lang="en-US" dirty="0">
                <a:solidFill>
                  <a:srgbClr val="FFFFFF"/>
                </a:solidFill>
              </a:rPr>
              <a:t> argues that a simulacrum is not a copy of the real, but becomes truth in its own right, aka the </a:t>
            </a:r>
            <a:r>
              <a:rPr lang="en-US" dirty="0" err="1">
                <a:solidFill>
                  <a:srgbClr val="FFFFFF"/>
                </a:solidFill>
              </a:rPr>
              <a:t>hyperreal</a:t>
            </a:r>
            <a:r>
              <a:rPr lang="en-US" dirty="0">
                <a:solidFill>
                  <a:srgbClr val="FFFFFF"/>
                </a:solidFill>
              </a:rPr>
              <a:t>. He created four steps of reproduction: (1) basic reflection of reality, (2) perversion of reality; (3) </a:t>
            </a:r>
            <a:r>
              <a:rPr lang="en-US" dirty="0" err="1">
                <a:solidFill>
                  <a:srgbClr val="FFFFFF"/>
                </a:solidFill>
              </a:rPr>
              <a:t>pretence</a:t>
            </a:r>
            <a:r>
              <a:rPr lang="en-US" dirty="0">
                <a:solidFill>
                  <a:srgbClr val="FFFFFF"/>
                </a:solidFill>
              </a:rPr>
              <a:t> of reality (where there is no model); and (4) simulacrum, which "bears no relation to any reality </a:t>
            </a:r>
            <a:r>
              <a:rPr lang="en-US" dirty="0" smtClean="0">
                <a:solidFill>
                  <a:srgbClr val="FFFFFF"/>
                </a:solidFill>
              </a:rPr>
              <a:t>whatsoever”.</a:t>
            </a:r>
            <a:endParaRPr lang="en-US" dirty="0">
              <a:solidFill>
                <a:srgbClr val="FFFFFF"/>
              </a:solidFill>
            </a:endParaRPr>
          </a:p>
        </p:txBody>
      </p:sp>
      <p:pic>
        <p:nvPicPr>
          <p:cNvPr id="6" name="Picture 5" descr="march-baudrillard-76F4-F783-E36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21500" y="3579777"/>
            <a:ext cx="5270500" cy="3175000"/>
          </a:xfrm>
          <a:prstGeom prst="rect">
            <a:avLst/>
          </a:prstGeom>
        </p:spPr>
      </p:pic>
      <p:sp>
        <p:nvSpPr>
          <p:cNvPr id="8" name="TextBox 7"/>
          <p:cNvSpPr txBox="1"/>
          <p:nvPr/>
        </p:nvSpPr>
        <p:spPr>
          <a:xfrm>
            <a:off x="392535" y="2933446"/>
            <a:ext cx="6437446" cy="1292662"/>
          </a:xfrm>
          <a:prstGeom prst="rect">
            <a:avLst/>
          </a:prstGeom>
          <a:noFill/>
        </p:spPr>
        <p:txBody>
          <a:bodyPr wrap="square" rtlCol="0">
            <a:spAutoFit/>
          </a:bodyPr>
          <a:lstStyle/>
          <a:p>
            <a:r>
              <a:rPr lang="en-US" sz="2400" u="sng" dirty="0" smtClean="0">
                <a:solidFill>
                  <a:srgbClr val="FFFFFF"/>
                </a:solidFill>
              </a:rPr>
              <a:t>SYMBOL</a:t>
            </a:r>
            <a:r>
              <a:rPr lang="en-US" dirty="0" smtClean="0">
                <a:solidFill>
                  <a:srgbClr val="FFFFFF"/>
                </a:solidFill>
              </a:rPr>
              <a:t> when confusing </a:t>
            </a:r>
            <a:r>
              <a:rPr lang="en-US" dirty="0">
                <a:solidFill>
                  <a:srgbClr val="FFFFFF"/>
                </a:solidFill>
              </a:rPr>
              <a:t>or blending the 'real' with the symbol which represents it</a:t>
            </a:r>
            <a:r>
              <a:rPr lang="en-US" dirty="0" smtClean="0">
                <a:solidFill>
                  <a:srgbClr val="FFFFFF"/>
                </a:solidFill>
              </a:rPr>
              <a:t>;, it </a:t>
            </a:r>
            <a:r>
              <a:rPr lang="en-US" dirty="0">
                <a:solidFill>
                  <a:srgbClr val="FFFFFF"/>
                </a:solidFill>
              </a:rPr>
              <a:t>involves creating a symbol or set of signifiers which represent something that does not actually exist, like Santa Claus. </a:t>
            </a:r>
          </a:p>
        </p:txBody>
      </p:sp>
    </p:spTree>
    <p:extLst>
      <p:ext uri="{BB962C8B-B14F-4D97-AF65-F5344CB8AC3E}">
        <p14:creationId xmlns:p14="http://schemas.microsoft.com/office/powerpoint/2010/main" val="3039479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9609" y="0"/>
            <a:ext cx="10312782" cy="6858000"/>
          </a:xfrm>
          <a:prstGeom prst="rect">
            <a:avLst/>
          </a:prstGeom>
        </p:spPr>
      </p:pic>
    </p:spTree>
    <p:extLst>
      <p:ext uri="{BB962C8B-B14F-4D97-AF65-F5344CB8AC3E}">
        <p14:creationId xmlns:p14="http://schemas.microsoft.com/office/powerpoint/2010/main" val="115402413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94509" y="145473"/>
            <a:ext cx="9171709" cy="6878782"/>
          </a:xfrm>
          <a:prstGeom prst="rect">
            <a:avLst/>
          </a:prstGeom>
        </p:spPr>
      </p:pic>
    </p:spTree>
    <p:extLst>
      <p:ext uri="{BB962C8B-B14F-4D97-AF65-F5344CB8AC3E}">
        <p14:creationId xmlns:p14="http://schemas.microsoft.com/office/powerpoint/2010/main" val="14345018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16623" y="321732"/>
            <a:ext cx="9212710" cy="6199353"/>
          </a:xfrm>
          <a:prstGeom prst="rect">
            <a:avLst/>
          </a:prstGeom>
        </p:spPr>
      </p:pic>
    </p:spTree>
    <p:extLst>
      <p:ext uri="{BB962C8B-B14F-4D97-AF65-F5344CB8AC3E}">
        <p14:creationId xmlns:p14="http://schemas.microsoft.com/office/powerpoint/2010/main" val="120296493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Venturi suburb.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3503" y="0"/>
            <a:ext cx="8370486" cy="6895176"/>
          </a:xfrm>
          <a:prstGeom prst="rect">
            <a:avLst/>
          </a:prstGeom>
        </p:spPr>
      </p:pic>
    </p:spTree>
    <p:extLst>
      <p:ext uri="{BB962C8B-B14F-4D97-AF65-F5344CB8AC3E}">
        <p14:creationId xmlns:p14="http://schemas.microsoft.com/office/powerpoint/2010/main" val="391373945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0550" y="550007"/>
            <a:ext cx="10853593" cy="5475315"/>
          </a:xfrm>
        </p:spPr>
        <p:txBody>
          <a:bodyPr>
            <a:normAutofit lnSpcReduction="10000"/>
          </a:bodyPr>
          <a:lstStyle/>
          <a:p>
            <a:pPr marL="0" indent="0">
              <a:buNone/>
            </a:pPr>
            <a:r>
              <a:rPr lang="en-US" sz="2000" dirty="0" err="1">
                <a:solidFill>
                  <a:srgbClr val="FFFFFF"/>
                </a:solidFill>
              </a:rPr>
              <a:t>Hyperreality</a:t>
            </a:r>
            <a:r>
              <a:rPr lang="en-US" sz="2000" dirty="0">
                <a:solidFill>
                  <a:srgbClr val="FFFFFF"/>
                </a:solidFill>
              </a:rPr>
              <a:t> can also be thought of as "reality by proxy"; simply put, an individual takes on someone else's version of reality and claims it as his or her own. For example, persons who watch soap operas for an extended period of time may develop a view of interpersonal relationships (reality) that are skewed by how the writers depict the characters and situations within the show. Individuals may begin to believe that these extreme dramatic relationships are authentic and real, and they may begin to judge social relationships and situations by this heightened lens of reality</a:t>
            </a:r>
            <a:r>
              <a:rPr lang="en-US" sz="2000" dirty="0" smtClean="0">
                <a:solidFill>
                  <a:srgbClr val="FFFFFF"/>
                </a:solidFill>
              </a:rPr>
              <a:t>.</a:t>
            </a:r>
          </a:p>
          <a:p>
            <a:pPr marL="0" indent="0">
              <a:buNone/>
            </a:pPr>
            <a:endParaRPr lang="en-US" sz="2000" dirty="0">
              <a:solidFill>
                <a:srgbClr val="FFFFFF"/>
              </a:solidFill>
            </a:endParaRPr>
          </a:p>
          <a:p>
            <a:pPr marL="0" indent="0">
              <a:buNone/>
            </a:pPr>
            <a:r>
              <a:rPr lang="en-US" sz="2000" dirty="0" smtClean="0">
                <a:solidFill>
                  <a:srgbClr val="FFFFFF"/>
                </a:solidFill>
              </a:rPr>
              <a:t>Individuals </a:t>
            </a:r>
            <a:r>
              <a:rPr lang="en-US" sz="2000" dirty="0">
                <a:solidFill>
                  <a:srgbClr val="FFFFFF"/>
                </a:solidFill>
              </a:rPr>
              <a:t>may observe and accept </a:t>
            </a:r>
            <a:r>
              <a:rPr lang="en-US" sz="2000" dirty="0" err="1">
                <a:solidFill>
                  <a:srgbClr val="FFFFFF"/>
                </a:solidFill>
              </a:rPr>
              <a:t>hyperreal</a:t>
            </a:r>
            <a:r>
              <a:rPr lang="en-US" sz="2000" dirty="0">
                <a:solidFill>
                  <a:srgbClr val="FFFFFF"/>
                </a:solidFill>
              </a:rPr>
              <a:t> images as role models, when the images don’t necessarily represent real physical people. This can result in a desire to strive for an unobtainable ideal, or it may lead to a lack of unimpaired role models</a:t>
            </a:r>
            <a:r>
              <a:rPr lang="en-US" sz="2000" dirty="0" smtClean="0">
                <a:solidFill>
                  <a:srgbClr val="FFFFFF"/>
                </a:solidFill>
              </a:rPr>
              <a:t>.</a:t>
            </a:r>
          </a:p>
          <a:p>
            <a:pPr marL="0" indent="0">
              <a:buNone/>
            </a:pPr>
            <a:endParaRPr lang="en-US" sz="2000" dirty="0">
              <a:solidFill>
                <a:srgbClr val="FFFFFF"/>
              </a:solidFill>
            </a:endParaRPr>
          </a:p>
          <a:p>
            <a:pPr marL="0" indent="0">
              <a:buNone/>
            </a:pPr>
            <a:r>
              <a:rPr lang="en-US" sz="2000" dirty="0" smtClean="0">
                <a:solidFill>
                  <a:srgbClr val="FFFFFF"/>
                </a:solidFill>
              </a:rPr>
              <a:t>Daniel </a:t>
            </a:r>
            <a:r>
              <a:rPr lang="en-US" sz="2000" dirty="0" err="1" smtClean="0">
                <a:solidFill>
                  <a:srgbClr val="FFFFFF"/>
                </a:solidFill>
              </a:rPr>
              <a:t>Boorstin</a:t>
            </a:r>
            <a:r>
              <a:rPr lang="en-US" sz="2000" dirty="0" smtClean="0">
                <a:solidFill>
                  <a:srgbClr val="FFFFFF"/>
                </a:solidFill>
              </a:rPr>
              <a:t> warns against confusing </a:t>
            </a:r>
            <a:r>
              <a:rPr lang="en-US" sz="2000" u="sng" dirty="0">
                <a:solidFill>
                  <a:srgbClr val="FFFFFF"/>
                </a:solidFill>
              </a:rPr>
              <a:t>celebrity worship </a:t>
            </a:r>
            <a:r>
              <a:rPr lang="en-US" sz="2000" dirty="0">
                <a:solidFill>
                  <a:srgbClr val="FFFFFF"/>
                </a:solidFill>
              </a:rPr>
              <a:t>with hero worship, “we come dangerously close to depriving ourselves of all real models. We lose sight of the men and women who do not simply seem great because they are famous but who are famous because they are </a:t>
            </a:r>
            <a:r>
              <a:rPr lang="en-US" sz="2000" dirty="0" smtClean="0">
                <a:solidFill>
                  <a:srgbClr val="FFFFFF"/>
                </a:solidFill>
              </a:rPr>
              <a:t>great</a:t>
            </a:r>
          </a:p>
          <a:p>
            <a:pPr marL="0" indent="0">
              <a:buNone/>
            </a:pPr>
            <a:endParaRPr lang="en-US" sz="2000" dirty="0">
              <a:solidFill>
                <a:srgbClr val="FFFFFF"/>
              </a:solidFill>
            </a:endParaRPr>
          </a:p>
          <a:p>
            <a:pPr marL="0" indent="0">
              <a:buNone/>
            </a:pPr>
            <a:r>
              <a:rPr lang="en-US" sz="2000" dirty="0" smtClean="0">
                <a:solidFill>
                  <a:srgbClr val="FFFFFF"/>
                </a:solidFill>
              </a:rPr>
              <a:t>Hyper reality is used in Advertising, to assign symbols/signifiers to products that are not related to the product.</a:t>
            </a:r>
            <a:endParaRPr lang="en-US" sz="2000" dirty="0">
              <a:solidFill>
                <a:srgbClr val="FFFFFF"/>
              </a:solidFill>
            </a:endParaRPr>
          </a:p>
        </p:txBody>
      </p:sp>
      <p:sp>
        <p:nvSpPr>
          <p:cNvPr id="4" name="TextBox 3"/>
          <p:cNvSpPr txBox="1"/>
          <p:nvPr/>
        </p:nvSpPr>
        <p:spPr>
          <a:xfrm>
            <a:off x="1130903" y="3287665"/>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78010630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dy-warhol-marilyn.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354927" y="0"/>
            <a:ext cx="6824709" cy="6858000"/>
          </a:xfrm>
          <a:prstGeom prst="rect">
            <a:avLst/>
          </a:prstGeom>
        </p:spPr>
      </p:pic>
      <p:sp>
        <p:nvSpPr>
          <p:cNvPr id="7" name="TextBox 6"/>
          <p:cNvSpPr txBox="1"/>
          <p:nvPr/>
        </p:nvSpPr>
        <p:spPr>
          <a:xfrm>
            <a:off x="8602986" y="4288262"/>
            <a:ext cx="2974698" cy="2031325"/>
          </a:xfrm>
          <a:prstGeom prst="rect">
            <a:avLst/>
          </a:prstGeom>
          <a:noFill/>
        </p:spPr>
        <p:txBody>
          <a:bodyPr wrap="square" rtlCol="0">
            <a:spAutoFit/>
          </a:bodyPr>
          <a:lstStyle/>
          <a:p>
            <a:r>
              <a:rPr lang="en-US" dirty="0" smtClean="0">
                <a:solidFill>
                  <a:srgbClr val="FFFFFF"/>
                </a:solidFill>
              </a:rPr>
              <a:t>Andy Warhol </a:t>
            </a:r>
          </a:p>
          <a:p>
            <a:endParaRPr lang="en-US" dirty="0">
              <a:solidFill>
                <a:srgbClr val="FFFFFF"/>
              </a:solidFill>
            </a:endParaRPr>
          </a:p>
          <a:p>
            <a:r>
              <a:rPr lang="en-US" dirty="0" smtClean="0">
                <a:solidFill>
                  <a:srgbClr val="FFFFFF"/>
                </a:solidFill>
              </a:rPr>
              <a:t>(pop art, consumerism, products that “symbolize” something other than real, confusing r celebrity with </a:t>
            </a:r>
            <a:r>
              <a:rPr lang="en-US" dirty="0" err="1" smtClean="0">
                <a:solidFill>
                  <a:srgbClr val="FFFFFF"/>
                </a:solidFill>
              </a:rPr>
              <a:t>heros</a:t>
            </a:r>
            <a:r>
              <a:rPr lang="en-US" dirty="0" smtClean="0">
                <a:solidFill>
                  <a:srgbClr val="FFFFFF"/>
                </a:solidFill>
              </a:rPr>
              <a:t>, reality with simulacra)</a:t>
            </a:r>
            <a:endParaRPr lang="en-US" dirty="0">
              <a:solidFill>
                <a:srgbClr val="FFFFFF"/>
              </a:solidFill>
            </a:endParaRPr>
          </a:p>
        </p:txBody>
      </p:sp>
    </p:spTree>
    <p:extLst>
      <p:ext uri="{BB962C8B-B14F-4D97-AF65-F5344CB8AC3E}">
        <p14:creationId xmlns:p14="http://schemas.microsoft.com/office/powerpoint/2010/main" val="369467409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642497" y="0"/>
            <a:ext cx="8890542" cy="6858000"/>
          </a:xfrm>
          <a:prstGeom prst="rect">
            <a:avLst/>
          </a:prstGeom>
        </p:spPr>
      </p:pic>
    </p:spTree>
    <p:extLst>
      <p:ext uri="{BB962C8B-B14F-4D97-AF65-F5344CB8AC3E}">
        <p14:creationId xmlns:p14="http://schemas.microsoft.com/office/powerpoint/2010/main" val="205115089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75a39e00be8d7ecbf81814350859404f.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9425" y="1188017"/>
            <a:ext cx="6061123" cy="4545842"/>
          </a:xfrm>
          <a:prstGeom prst="rect">
            <a:avLst/>
          </a:prstGeom>
        </p:spPr>
      </p:pic>
    </p:spTree>
    <p:extLst>
      <p:ext uri="{BB962C8B-B14F-4D97-AF65-F5344CB8AC3E}">
        <p14:creationId xmlns:p14="http://schemas.microsoft.com/office/powerpoint/2010/main" val="106537246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598f81b4-e813-47dd-b47e-59e81e71142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4466" y="502575"/>
            <a:ext cx="10160000" cy="5816600"/>
          </a:xfrm>
          <a:prstGeom prst="rect">
            <a:avLst/>
          </a:prstGeom>
        </p:spPr>
      </p:pic>
    </p:spTree>
    <p:extLst>
      <p:ext uri="{BB962C8B-B14F-4D97-AF65-F5344CB8AC3E}">
        <p14:creationId xmlns:p14="http://schemas.microsoft.com/office/powerpoint/2010/main" val="133249500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27100" y="0"/>
            <a:ext cx="10317954" cy="6858000"/>
          </a:xfrm>
          <a:prstGeom prst="rect">
            <a:avLst/>
          </a:prstGeom>
        </p:spPr>
      </p:pic>
    </p:spTree>
    <p:extLst>
      <p:ext uri="{BB962C8B-B14F-4D97-AF65-F5344CB8AC3E}">
        <p14:creationId xmlns:p14="http://schemas.microsoft.com/office/powerpoint/2010/main" val="137210121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85021" y="0"/>
            <a:ext cx="10286565" cy="7564582"/>
          </a:xfrm>
          <a:prstGeom prst="rect">
            <a:avLst/>
          </a:prstGeom>
        </p:spPr>
      </p:pic>
    </p:spTree>
    <p:extLst>
      <p:ext uri="{BB962C8B-B14F-4D97-AF65-F5344CB8AC3E}">
        <p14:creationId xmlns:p14="http://schemas.microsoft.com/office/powerpoint/2010/main" val="5043007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Effect>
                      <a14:brightnessContrast bright="40000"/>
                    </a14:imgEffect>
                  </a14:imgLayer>
                </a14:imgProps>
              </a:ext>
              <a:ext uri="{28A0092B-C50C-407E-A947-70E740481C1C}">
                <a14:useLocalDpi xmlns:a14="http://schemas.microsoft.com/office/drawing/2010/main"/>
              </a:ext>
            </a:extLst>
          </a:blip>
          <a:stretch>
            <a:fillRect/>
          </a:stretch>
        </p:blipFill>
        <p:spPr>
          <a:xfrm>
            <a:off x="0" y="498764"/>
            <a:ext cx="12194308" cy="5853268"/>
          </a:xfrm>
          <a:prstGeom prst="rect">
            <a:avLst/>
          </a:prstGeom>
        </p:spPr>
      </p:pic>
    </p:spTree>
    <p:extLst>
      <p:ext uri="{BB962C8B-B14F-4D97-AF65-F5344CB8AC3E}">
        <p14:creationId xmlns:p14="http://schemas.microsoft.com/office/powerpoint/2010/main" val="143819913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uck-and-decorated-shed.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948632" y="3062773"/>
            <a:ext cx="8187959" cy="3042769"/>
          </a:xfrm>
          <a:prstGeom prst="rect">
            <a:avLst/>
          </a:prstGeom>
        </p:spPr>
      </p:pic>
      <p:pic>
        <p:nvPicPr>
          <p:cNvPr id="6" name="Picture 5" descr="279567_Las_Vegas_Pics_13-550.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485008" y="17024"/>
            <a:ext cx="4706992" cy="3063824"/>
          </a:xfrm>
          <a:prstGeom prst="rect">
            <a:avLst/>
          </a:prstGeom>
        </p:spPr>
      </p:pic>
      <p:pic>
        <p:nvPicPr>
          <p:cNvPr id="7" name="Picture 6" descr="2820679733_20e8fc2d8f.jp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 y="0"/>
            <a:ext cx="4598758" cy="3062773"/>
          </a:xfrm>
          <a:prstGeom prst="rect">
            <a:avLst/>
          </a:prstGeom>
        </p:spPr>
      </p:pic>
      <p:sp>
        <p:nvSpPr>
          <p:cNvPr id="8" name="TextBox 7"/>
          <p:cNvSpPr txBox="1"/>
          <p:nvPr/>
        </p:nvSpPr>
        <p:spPr>
          <a:xfrm>
            <a:off x="186267" y="4063999"/>
            <a:ext cx="1405466" cy="646331"/>
          </a:xfrm>
          <a:prstGeom prst="rect">
            <a:avLst/>
          </a:prstGeom>
          <a:noFill/>
        </p:spPr>
        <p:txBody>
          <a:bodyPr wrap="square" rtlCol="0">
            <a:spAutoFit/>
          </a:bodyPr>
          <a:lstStyle/>
          <a:p>
            <a:r>
              <a:rPr lang="en-US" dirty="0" smtClean="0">
                <a:solidFill>
                  <a:srgbClr val="FFFFFF"/>
                </a:solidFill>
              </a:rPr>
              <a:t>The building IS  the sign</a:t>
            </a:r>
            <a:endParaRPr lang="en-US" dirty="0">
              <a:solidFill>
                <a:srgbClr val="FFFFFF"/>
              </a:solidFill>
            </a:endParaRPr>
          </a:p>
        </p:txBody>
      </p:sp>
      <p:sp>
        <p:nvSpPr>
          <p:cNvPr id="9" name="TextBox 8"/>
          <p:cNvSpPr txBox="1"/>
          <p:nvPr/>
        </p:nvSpPr>
        <p:spPr>
          <a:xfrm>
            <a:off x="10515601" y="3821764"/>
            <a:ext cx="1160500" cy="1200329"/>
          </a:xfrm>
          <a:prstGeom prst="rect">
            <a:avLst/>
          </a:prstGeom>
          <a:noFill/>
        </p:spPr>
        <p:txBody>
          <a:bodyPr wrap="square" rtlCol="0">
            <a:spAutoFit/>
          </a:bodyPr>
          <a:lstStyle/>
          <a:p>
            <a:r>
              <a:rPr lang="en-US" dirty="0" smtClean="0">
                <a:solidFill>
                  <a:srgbClr val="FFFFFF"/>
                </a:solidFill>
              </a:rPr>
              <a:t>The building HOLDS the sign</a:t>
            </a:r>
            <a:endParaRPr lang="en-US" dirty="0"/>
          </a:p>
        </p:txBody>
      </p:sp>
      <p:sp>
        <p:nvSpPr>
          <p:cNvPr id="10" name="TextBox 9"/>
          <p:cNvSpPr txBox="1"/>
          <p:nvPr/>
        </p:nvSpPr>
        <p:spPr>
          <a:xfrm>
            <a:off x="186267" y="6281242"/>
            <a:ext cx="11730908" cy="369332"/>
          </a:xfrm>
          <a:prstGeom prst="rect">
            <a:avLst/>
          </a:prstGeom>
          <a:noFill/>
        </p:spPr>
        <p:txBody>
          <a:bodyPr wrap="none" rtlCol="0">
            <a:spAutoFit/>
          </a:bodyPr>
          <a:lstStyle/>
          <a:p>
            <a:r>
              <a:rPr lang="en-US" dirty="0" smtClean="0">
                <a:solidFill>
                  <a:srgbClr val="FFFFFF"/>
                </a:solidFill>
              </a:rPr>
              <a:t>Both are in a way more what people want, more real” than a simulation of a city.  Influenced post-modern architecture.</a:t>
            </a:r>
            <a:endParaRPr lang="en-US" dirty="0">
              <a:solidFill>
                <a:srgbClr val="FFFFFF"/>
              </a:solidFill>
            </a:endParaRPr>
          </a:p>
        </p:txBody>
      </p:sp>
    </p:spTree>
    <p:extLst>
      <p:ext uri="{BB962C8B-B14F-4D97-AF65-F5344CB8AC3E}">
        <p14:creationId xmlns:p14="http://schemas.microsoft.com/office/powerpoint/2010/main" val="391373945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421" y="831273"/>
            <a:ext cx="12197439" cy="5174671"/>
          </a:xfrm>
          <a:prstGeom prst="rect">
            <a:avLst/>
          </a:prstGeom>
        </p:spPr>
      </p:pic>
    </p:spTree>
    <p:extLst>
      <p:ext uri="{BB962C8B-B14F-4D97-AF65-F5344CB8AC3E}">
        <p14:creationId xmlns:p14="http://schemas.microsoft.com/office/powerpoint/2010/main" val="78070341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est_buy.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172732" y="347239"/>
            <a:ext cx="9122569" cy="6079331"/>
          </a:xfrm>
          <a:prstGeom prst="rect">
            <a:avLst/>
          </a:prstGeom>
        </p:spPr>
      </p:pic>
    </p:spTree>
    <p:extLst>
      <p:ext uri="{BB962C8B-B14F-4D97-AF65-F5344CB8AC3E}">
        <p14:creationId xmlns:p14="http://schemas.microsoft.com/office/powerpoint/2010/main" val="28770051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089" y="166255"/>
            <a:ext cx="12334271" cy="6442363"/>
          </a:xfrm>
          <a:prstGeom prst="rect">
            <a:avLst/>
          </a:prstGeom>
        </p:spPr>
      </p:pic>
    </p:spTree>
    <p:extLst>
      <p:ext uri="{BB962C8B-B14F-4D97-AF65-F5344CB8AC3E}">
        <p14:creationId xmlns:p14="http://schemas.microsoft.com/office/powerpoint/2010/main" val="154723148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678711443"/>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2702" y="95689"/>
            <a:ext cx="12079298" cy="6575275"/>
          </a:xfrm>
          <a:prstGeom prst="rect">
            <a:avLst/>
          </a:prstGeom>
        </p:spPr>
      </p:pic>
    </p:spTree>
    <p:extLst>
      <p:ext uri="{BB962C8B-B14F-4D97-AF65-F5344CB8AC3E}">
        <p14:creationId xmlns:p14="http://schemas.microsoft.com/office/powerpoint/2010/main" val="15325493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2660073" y="-46154"/>
            <a:ext cx="6961909" cy="6850518"/>
          </a:xfrm>
          <a:prstGeom prst="rect">
            <a:avLst/>
          </a:prstGeom>
        </p:spPr>
      </p:pic>
    </p:spTree>
    <p:extLst>
      <p:ext uri="{BB962C8B-B14F-4D97-AF65-F5344CB8AC3E}">
        <p14:creationId xmlns:p14="http://schemas.microsoft.com/office/powerpoint/2010/main" val="1340008869"/>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71044" y="121423"/>
            <a:ext cx="8723774" cy="6549541"/>
          </a:xfrm>
          <a:prstGeom prst="rect">
            <a:avLst/>
          </a:prstGeom>
        </p:spPr>
      </p:pic>
    </p:spTree>
    <p:extLst>
      <p:ext uri="{BB962C8B-B14F-4D97-AF65-F5344CB8AC3E}">
        <p14:creationId xmlns:p14="http://schemas.microsoft.com/office/powerpoint/2010/main" val="306752777"/>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66147" y="66206"/>
            <a:ext cx="9153361" cy="6791794"/>
          </a:xfrm>
          <a:prstGeom prst="rect">
            <a:avLst/>
          </a:prstGeom>
        </p:spPr>
      </p:pic>
    </p:spTree>
    <p:extLst>
      <p:ext uri="{BB962C8B-B14F-4D97-AF65-F5344CB8AC3E}">
        <p14:creationId xmlns:p14="http://schemas.microsoft.com/office/powerpoint/2010/main" val="42080455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47377" y="0"/>
            <a:ext cx="10293434" cy="6858000"/>
          </a:xfrm>
          <a:prstGeom prst="rect">
            <a:avLst/>
          </a:prstGeom>
        </p:spPr>
      </p:pic>
    </p:spTree>
    <p:extLst>
      <p:ext uri="{BB962C8B-B14F-4D97-AF65-F5344CB8AC3E}">
        <p14:creationId xmlns:p14="http://schemas.microsoft.com/office/powerpoint/2010/main" val="134514712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52499" y="-57727"/>
            <a:ext cx="10373591" cy="6915727"/>
          </a:xfrm>
          <a:prstGeom prst="rect">
            <a:avLst/>
          </a:prstGeom>
        </p:spPr>
      </p:pic>
    </p:spTree>
    <p:extLst>
      <p:ext uri="{BB962C8B-B14F-4D97-AF65-F5344CB8AC3E}">
        <p14:creationId xmlns:p14="http://schemas.microsoft.com/office/powerpoint/2010/main" val="115278454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79500" y="0"/>
            <a:ext cx="10025113" cy="6858000"/>
          </a:xfrm>
          <a:prstGeom prst="rect">
            <a:avLst/>
          </a:prstGeom>
        </p:spPr>
      </p:pic>
    </p:spTree>
    <p:extLst>
      <p:ext uri="{BB962C8B-B14F-4D97-AF65-F5344CB8AC3E}">
        <p14:creationId xmlns:p14="http://schemas.microsoft.com/office/powerpoint/2010/main" val="630072598"/>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79401" y="0"/>
            <a:ext cx="10666280" cy="6687323"/>
          </a:xfrm>
          <a:prstGeom prst="rect">
            <a:avLst/>
          </a:prstGeom>
        </p:spPr>
      </p:pic>
    </p:spTree>
    <p:extLst>
      <p:ext uri="{BB962C8B-B14F-4D97-AF65-F5344CB8AC3E}">
        <p14:creationId xmlns:p14="http://schemas.microsoft.com/office/powerpoint/2010/main" val="143777733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rd00355_f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5683" y="679154"/>
            <a:ext cx="7908324" cy="5061327"/>
          </a:xfrm>
          <a:prstGeom prst="rect">
            <a:avLst/>
          </a:prstGeom>
        </p:spPr>
      </p:pic>
    </p:spTree>
    <p:extLst>
      <p:ext uri="{BB962C8B-B14F-4D97-AF65-F5344CB8AC3E}">
        <p14:creationId xmlns:p14="http://schemas.microsoft.com/office/powerpoint/2010/main" val="21390148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gtcoa.coa.ad.gatech.edu\Users-COA\rd107\My Documents\Artist Talks\utopian cities\celebrationmodel.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8000" y="152400"/>
            <a:ext cx="11277600" cy="671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27324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38693" y="228600"/>
            <a:ext cx="9944103" cy="6629400"/>
          </a:xfrm>
          <a:prstGeom prst="rect">
            <a:avLst/>
          </a:prstGeom>
        </p:spPr>
      </p:pic>
    </p:spTree>
    <p:extLst>
      <p:ext uri="{BB962C8B-B14F-4D97-AF65-F5344CB8AC3E}">
        <p14:creationId xmlns:p14="http://schemas.microsoft.com/office/powerpoint/2010/main" val="170371456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46298" y="-29225"/>
            <a:ext cx="10268066" cy="7219734"/>
          </a:xfrm>
          <a:prstGeom prst="rect">
            <a:avLst/>
          </a:prstGeom>
        </p:spPr>
      </p:pic>
    </p:spTree>
    <p:extLst>
      <p:ext uri="{BB962C8B-B14F-4D97-AF65-F5344CB8AC3E}">
        <p14:creationId xmlns:p14="http://schemas.microsoft.com/office/powerpoint/2010/main" val="264974793"/>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 descr="Jorn Tomter Celebration car.jpg"/>
          <p:cNvPicPr>
            <a:picLocks noGrp="1" noChangeAspect="1"/>
          </p:cNvPicPr>
          <p:nvPr isPhoto="1"/>
        </p:nvPicPr>
        <p:blipFill>
          <a:blip r:embed="rId2">
            <a:extLst>
              <a:ext uri="{28A0092B-C50C-407E-A947-70E740481C1C}">
                <a14:useLocalDpi xmlns:a14="http://schemas.microsoft.com/office/drawing/2010/main"/>
              </a:ext>
            </a:extLst>
          </a:blip>
          <a:srcRect/>
          <a:stretch>
            <a:fillRect/>
          </a:stretch>
        </p:blipFill>
        <p:spPr bwMode="auto">
          <a:xfrm>
            <a:off x="3270918" y="0"/>
            <a:ext cx="616223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561596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a:ext>
            </a:extLst>
          </a:blip>
          <a:stretch>
            <a:fillRect/>
          </a:stretch>
        </p:blipFill>
        <p:spPr>
          <a:xfrm>
            <a:off x="0" y="228600"/>
            <a:ext cx="12192000" cy="6383246"/>
          </a:xfrm>
          <a:prstGeom prst="rect">
            <a:avLst/>
          </a:prstGeom>
        </p:spPr>
      </p:pic>
    </p:spTree>
    <p:extLst>
      <p:ext uri="{BB962C8B-B14F-4D97-AF65-F5344CB8AC3E}">
        <p14:creationId xmlns:p14="http://schemas.microsoft.com/office/powerpoint/2010/main" val="157346466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75509" y="20781"/>
            <a:ext cx="9164781" cy="6873585"/>
          </a:xfrm>
          <a:prstGeom prst="rect">
            <a:avLst/>
          </a:prstGeom>
        </p:spPr>
      </p:pic>
    </p:spTree>
    <p:extLst>
      <p:ext uri="{BB962C8B-B14F-4D97-AF65-F5344CB8AC3E}">
        <p14:creationId xmlns:p14="http://schemas.microsoft.com/office/powerpoint/2010/main" val="137105577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46653" y="0"/>
            <a:ext cx="10279657" cy="6858000"/>
          </a:xfrm>
          <a:prstGeom prst="rect">
            <a:avLst/>
          </a:prstGeom>
        </p:spPr>
      </p:pic>
    </p:spTree>
    <p:extLst>
      <p:ext uri="{BB962C8B-B14F-4D97-AF65-F5344CB8AC3E}">
        <p14:creationId xmlns:p14="http://schemas.microsoft.com/office/powerpoint/2010/main" val="100708329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316" y="0"/>
            <a:ext cx="12176084" cy="6858000"/>
          </a:xfrm>
          <a:prstGeom prst="rect">
            <a:avLst/>
          </a:prstGeom>
        </p:spPr>
      </p:pic>
    </p:spTree>
    <p:extLst>
      <p:ext uri="{BB962C8B-B14F-4D97-AF65-F5344CB8AC3E}">
        <p14:creationId xmlns:p14="http://schemas.microsoft.com/office/powerpoint/2010/main" val="16846355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BEBA8EAE-BF5A-486C-A8C5-ECC9F3942E4B}">
                <a14:imgProps xmlns:a14="http://schemas.microsoft.com/office/drawing/2010/main">
                  <a14:imgLayer r:embed="rId3">
                    <a14:imgEffect>
                      <a14:brightnessContrast bright="40000"/>
                    </a14:imgEffect>
                  </a14:imgLayer>
                </a14:imgProps>
              </a:ext>
              <a:ext uri="{28A0092B-C50C-407E-A947-70E740481C1C}">
                <a14:useLocalDpi xmlns:a14="http://schemas.microsoft.com/office/drawing/2010/main"/>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202776685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5775" y="4545676"/>
            <a:ext cx="5575152" cy="1569660"/>
          </a:xfrm>
          <a:prstGeom prst="rect">
            <a:avLst/>
          </a:prstGeom>
          <a:noFill/>
        </p:spPr>
        <p:txBody>
          <a:bodyPr wrap="square" rtlCol="0">
            <a:spAutoFit/>
          </a:bodyPr>
          <a:lstStyle/>
          <a:p>
            <a:r>
              <a:rPr lang="en-US" sz="2400" u="sng" dirty="0" smtClean="0">
                <a:solidFill>
                  <a:srgbClr val="FFFFFF"/>
                </a:solidFill>
              </a:rPr>
              <a:t>SIMULATION</a:t>
            </a:r>
            <a:r>
              <a:rPr lang="en-US" dirty="0" smtClean="0">
                <a:solidFill>
                  <a:srgbClr val="FFFFFF"/>
                </a:solidFill>
              </a:rPr>
              <a:t> </a:t>
            </a:r>
            <a:r>
              <a:rPr lang="en-US" dirty="0">
                <a:solidFill>
                  <a:srgbClr val="FFFFFF"/>
                </a:solidFill>
              </a:rPr>
              <a:t>is characterized by a blending of ‘reality’ and representation, where there is no clear indication of where the former stops and the latter begins</a:t>
            </a:r>
            <a:r>
              <a:rPr lang="en-US" dirty="0" smtClean="0">
                <a:solidFill>
                  <a:srgbClr val="FFFFFF"/>
                </a:solidFill>
              </a:rPr>
              <a:t>.  It takes </a:t>
            </a:r>
            <a:r>
              <a:rPr lang="en-US" dirty="0">
                <a:solidFill>
                  <a:srgbClr val="FFFFFF"/>
                </a:solidFill>
              </a:rPr>
              <a:t>place within a space not categorized by physical limits i.e., within ourselves, technological simulations, etc.</a:t>
            </a:r>
          </a:p>
        </p:txBody>
      </p:sp>
      <p:pic>
        <p:nvPicPr>
          <p:cNvPr id="6" name="Picture 5" descr="march-baudrillard-76F4-F783-E360.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21500" y="3579777"/>
            <a:ext cx="5270500" cy="3175000"/>
          </a:xfrm>
          <a:prstGeom prst="rect">
            <a:avLst/>
          </a:prstGeom>
        </p:spPr>
      </p:pic>
      <p:sp>
        <p:nvSpPr>
          <p:cNvPr id="10" name="TextBox 9"/>
          <p:cNvSpPr txBox="1"/>
          <p:nvPr/>
        </p:nvSpPr>
        <p:spPr>
          <a:xfrm>
            <a:off x="173985" y="147232"/>
            <a:ext cx="11639598" cy="2277547"/>
          </a:xfrm>
          <a:prstGeom prst="rect">
            <a:avLst/>
          </a:prstGeom>
          <a:noFill/>
        </p:spPr>
        <p:txBody>
          <a:bodyPr wrap="square" rtlCol="0">
            <a:spAutoFit/>
          </a:bodyPr>
          <a:lstStyle/>
          <a:p>
            <a:r>
              <a:rPr lang="en-US" sz="2000" b="1" dirty="0" smtClean="0">
                <a:solidFill>
                  <a:srgbClr val="FFFFFF"/>
                </a:solidFill>
              </a:rPr>
              <a:t>JEAN BAUDRILLARD </a:t>
            </a:r>
            <a:r>
              <a:rPr lang="en-US" sz="2000" dirty="0" smtClean="0">
                <a:solidFill>
                  <a:srgbClr val="FFFFFF"/>
                </a:solidFill>
              </a:rPr>
              <a:t>was a </a:t>
            </a:r>
            <a:r>
              <a:rPr lang="en-US" sz="2400" u="sng" dirty="0" smtClean="0">
                <a:solidFill>
                  <a:srgbClr val="FFFFFF"/>
                </a:solidFill>
              </a:rPr>
              <a:t> </a:t>
            </a:r>
            <a:r>
              <a:rPr lang="en-US" sz="2400" i="1" u="sng" dirty="0">
                <a:solidFill>
                  <a:srgbClr val="FFFFFF"/>
                </a:solidFill>
              </a:rPr>
              <a:t>post-</a:t>
            </a:r>
            <a:r>
              <a:rPr lang="en-US" sz="2400" i="1" u="sng" dirty="0" err="1" smtClean="0">
                <a:solidFill>
                  <a:srgbClr val="FFFFFF"/>
                </a:solidFill>
              </a:rPr>
              <a:t>structuralists</a:t>
            </a:r>
            <a:r>
              <a:rPr lang="en-US" sz="2000" dirty="0" smtClean="0">
                <a:solidFill>
                  <a:srgbClr val="FFFFFF"/>
                </a:solidFill>
              </a:rPr>
              <a:t>. </a:t>
            </a:r>
            <a:r>
              <a:rPr lang="en-US" sz="2000" dirty="0" err="1" smtClean="0">
                <a:solidFill>
                  <a:srgbClr val="FFFFFF"/>
                </a:solidFill>
              </a:rPr>
              <a:t>Baudrillard</a:t>
            </a:r>
            <a:r>
              <a:rPr lang="en-US" sz="2000" dirty="0" smtClean="0">
                <a:solidFill>
                  <a:srgbClr val="FFFFFF"/>
                </a:solidFill>
              </a:rPr>
              <a:t> </a:t>
            </a:r>
            <a:r>
              <a:rPr lang="en-US" sz="2000" dirty="0">
                <a:solidFill>
                  <a:srgbClr val="FFFFFF"/>
                </a:solidFill>
              </a:rPr>
              <a:t>thought, as do many post-</a:t>
            </a:r>
            <a:r>
              <a:rPr lang="en-US" sz="2000" dirty="0" err="1">
                <a:solidFill>
                  <a:srgbClr val="FFFFFF"/>
                </a:solidFill>
              </a:rPr>
              <a:t>structuralists</a:t>
            </a:r>
            <a:r>
              <a:rPr lang="en-US" sz="2000" dirty="0">
                <a:solidFill>
                  <a:srgbClr val="FFFFFF"/>
                </a:solidFill>
              </a:rPr>
              <a:t>, that meaning is brought about through systems of signs working together</a:t>
            </a:r>
            <a:r>
              <a:rPr lang="en-US" sz="2000" dirty="0" smtClean="0">
                <a:solidFill>
                  <a:srgbClr val="FFFFFF"/>
                </a:solidFill>
              </a:rPr>
              <a:t>.</a:t>
            </a:r>
          </a:p>
          <a:p>
            <a:endParaRPr lang="en-US" sz="2000" dirty="0">
              <a:solidFill>
                <a:srgbClr val="FFFFFF"/>
              </a:solidFill>
            </a:endParaRPr>
          </a:p>
          <a:p>
            <a:r>
              <a:rPr lang="en-US" sz="2000" dirty="0" smtClean="0">
                <a:solidFill>
                  <a:srgbClr val="FFFFFF"/>
                </a:solidFill>
              </a:rPr>
              <a:t>In Hyper Reality, a SIGN is a representation, without an original referent. Individuals </a:t>
            </a:r>
            <a:r>
              <a:rPr lang="en-US" sz="2000" dirty="0">
                <a:solidFill>
                  <a:srgbClr val="FFFFFF"/>
                </a:solidFill>
              </a:rPr>
              <a:t>may find themselves for different reasons, more in tune or involved with the </a:t>
            </a:r>
            <a:r>
              <a:rPr lang="en-US" sz="2000" dirty="0" err="1">
                <a:solidFill>
                  <a:srgbClr val="FFFFFF"/>
                </a:solidFill>
              </a:rPr>
              <a:t>hyperreal</a:t>
            </a:r>
            <a:r>
              <a:rPr lang="en-US" sz="2000" dirty="0">
                <a:solidFill>
                  <a:srgbClr val="FFFFFF"/>
                </a:solidFill>
              </a:rPr>
              <a:t> world and less with the physical real world</a:t>
            </a:r>
            <a:r>
              <a:rPr lang="en-US" sz="2000" dirty="0" smtClean="0">
                <a:solidFill>
                  <a:srgbClr val="FFFFFF"/>
                </a:solidFill>
              </a:rPr>
              <a:t>.  </a:t>
            </a:r>
          </a:p>
          <a:p>
            <a:r>
              <a:rPr lang="en-US" sz="2000" dirty="0">
                <a:solidFill>
                  <a:srgbClr val="FFFFFF"/>
                </a:solidFill>
              </a:rPr>
              <a:t>(</a:t>
            </a:r>
            <a:r>
              <a:rPr lang="en-US" sz="2000" dirty="0" smtClean="0">
                <a:solidFill>
                  <a:srgbClr val="FFFFFF"/>
                </a:solidFill>
              </a:rPr>
              <a:t>Other post-</a:t>
            </a:r>
            <a:r>
              <a:rPr lang="en-US" sz="2000" dirty="0" err="1" smtClean="0">
                <a:solidFill>
                  <a:srgbClr val="FFFFFF"/>
                </a:solidFill>
              </a:rPr>
              <a:t>structuralist</a:t>
            </a:r>
            <a:r>
              <a:rPr lang="en-US" sz="2000" dirty="0" smtClean="0">
                <a:solidFill>
                  <a:srgbClr val="FFFFFF"/>
                </a:solidFill>
              </a:rPr>
              <a:t> theorists include Albert </a:t>
            </a:r>
            <a:r>
              <a:rPr lang="en-US" sz="2000" dirty="0" err="1" smtClean="0">
                <a:solidFill>
                  <a:srgbClr val="FFFFFF"/>
                </a:solidFill>
              </a:rPr>
              <a:t>Borgman</a:t>
            </a:r>
            <a:r>
              <a:rPr lang="en-US" sz="2000" dirty="0" smtClean="0">
                <a:solidFill>
                  <a:srgbClr val="FFFFFF"/>
                </a:solidFill>
              </a:rPr>
              <a:t>, Neil Postman and Umberto Eco.)</a:t>
            </a:r>
          </a:p>
          <a:p>
            <a:endParaRPr lang="en-US" dirty="0">
              <a:solidFill>
                <a:srgbClr val="FFFFFF"/>
              </a:solidFill>
            </a:endParaRPr>
          </a:p>
        </p:txBody>
      </p:sp>
      <p:sp>
        <p:nvSpPr>
          <p:cNvPr id="12" name="TextBox 11"/>
          <p:cNvSpPr txBox="1"/>
          <p:nvPr/>
        </p:nvSpPr>
        <p:spPr>
          <a:xfrm>
            <a:off x="295775" y="2547888"/>
            <a:ext cx="6246061" cy="1569660"/>
          </a:xfrm>
          <a:prstGeom prst="rect">
            <a:avLst/>
          </a:prstGeom>
          <a:noFill/>
        </p:spPr>
        <p:txBody>
          <a:bodyPr wrap="square" rtlCol="0">
            <a:spAutoFit/>
          </a:bodyPr>
          <a:lstStyle/>
          <a:p>
            <a:r>
              <a:rPr lang="en-US" sz="2400" b="1" u="sng" dirty="0" smtClean="0">
                <a:solidFill>
                  <a:srgbClr val="FFFFFF"/>
                </a:solidFill>
              </a:rPr>
              <a:t>HYPER REALITY</a:t>
            </a:r>
            <a:endParaRPr lang="en-US" sz="2400" u="sng" dirty="0" smtClean="0">
              <a:solidFill>
                <a:srgbClr val="FFFFFF"/>
              </a:solidFill>
            </a:endParaRPr>
          </a:p>
          <a:p>
            <a:r>
              <a:rPr lang="en-US" dirty="0" smtClean="0">
                <a:solidFill>
                  <a:srgbClr val="FFFFFF"/>
                </a:solidFill>
              </a:rPr>
              <a:t>The generation by models of a real without origin or reality. </a:t>
            </a:r>
            <a:r>
              <a:rPr lang="en-US" dirty="0" err="1" smtClean="0">
                <a:solidFill>
                  <a:srgbClr val="FFFFFF"/>
                </a:solidFill>
              </a:rPr>
              <a:t>Baudrillard</a:t>
            </a:r>
            <a:r>
              <a:rPr lang="en-US" dirty="0" smtClean="0">
                <a:solidFill>
                  <a:srgbClr val="FFFFFF"/>
                </a:solidFill>
              </a:rPr>
              <a:t> in particular suggests that the world we live in has been replaced by a copy world, where </a:t>
            </a:r>
            <a:r>
              <a:rPr lang="en-US" i="1" u="sng" dirty="0" smtClean="0">
                <a:solidFill>
                  <a:srgbClr val="FFFFFF"/>
                </a:solidFill>
              </a:rPr>
              <a:t>WE SEEK SIMULATED STIMULI AND NOTHING MORE. </a:t>
            </a:r>
            <a:endParaRPr lang="en-US" i="1" u="sng" dirty="0">
              <a:solidFill>
                <a:srgbClr val="FFFFFF"/>
              </a:solidFill>
            </a:endParaRPr>
          </a:p>
        </p:txBody>
      </p:sp>
      <p:sp>
        <p:nvSpPr>
          <p:cNvPr id="13" name="TextBox 12"/>
          <p:cNvSpPr txBox="1"/>
          <p:nvPr/>
        </p:nvSpPr>
        <p:spPr>
          <a:xfrm>
            <a:off x="173985" y="3499260"/>
            <a:ext cx="6489641" cy="369332"/>
          </a:xfrm>
          <a:prstGeom prst="rect">
            <a:avLst/>
          </a:prstGeom>
          <a:noFill/>
        </p:spPr>
        <p:txBody>
          <a:bodyPr wrap="square" rtlCol="0">
            <a:spAutoFit/>
          </a:bodyPr>
          <a:lstStyle/>
          <a:p>
            <a:r>
              <a:rPr lang="en-US" i="1" u="sng" dirty="0" smtClean="0">
                <a:solidFill>
                  <a:srgbClr val="FFFFFF"/>
                </a:solidFill>
              </a:rPr>
              <a:t>t</a:t>
            </a:r>
            <a:endParaRPr lang="en-US" i="1" u="sng" dirty="0">
              <a:solidFill>
                <a:srgbClr val="FFFFFF"/>
              </a:solidFill>
            </a:endParaRPr>
          </a:p>
        </p:txBody>
      </p:sp>
    </p:spTree>
    <p:extLst>
      <p:ext uri="{BB962C8B-B14F-4D97-AF65-F5344CB8AC3E}">
        <p14:creationId xmlns:p14="http://schemas.microsoft.com/office/powerpoint/2010/main" val="36240355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73239" y="-13855"/>
            <a:ext cx="10065816" cy="6871855"/>
          </a:xfrm>
          <a:prstGeom prst="rect">
            <a:avLst/>
          </a:prstGeom>
        </p:spPr>
      </p:pic>
    </p:spTree>
    <p:extLst>
      <p:ext uri="{BB962C8B-B14F-4D97-AF65-F5344CB8AC3E}">
        <p14:creationId xmlns:p14="http://schemas.microsoft.com/office/powerpoint/2010/main" val="42979231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5481" y="361372"/>
            <a:ext cx="10642600" cy="6288809"/>
          </a:xfrm>
          <a:prstGeom prst="rect">
            <a:avLst/>
          </a:prstGeom>
        </p:spPr>
      </p:pic>
    </p:spTree>
    <p:extLst>
      <p:ext uri="{BB962C8B-B14F-4D97-AF65-F5344CB8AC3E}">
        <p14:creationId xmlns:p14="http://schemas.microsoft.com/office/powerpoint/2010/main" val="164462601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460</TotalTime>
  <Words>1702</Words>
  <Application>Microsoft Macintosh PowerPoint</Application>
  <PresentationFormat>Custom</PresentationFormat>
  <Paragraphs>91</Paragraphs>
  <Slides>43</Slides>
  <Notes>19</Notes>
  <HiddenSlides>0</HiddenSlides>
  <MMClips>0</MMClips>
  <ScaleCrop>false</ScaleCrop>
  <HeadingPairs>
    <vt:vector size="4" baseType="variant">
      <vt:variant>
        <vt:lpstr>Theme</vt:lpstr>
      </vt:variant>
      <vt:variant>
        <vt:i4>1</vt:i4>
      </vt:variant>
      <vt:variant>
        <vt:lpstr>Slide Titles</vt:lpstr>
      </vt:variant>
      <vt:variant>
        <vt:i4>43</vt:i4>
      </vt:variant>
    </vt:vector>
  </HeadingPairs>
  <TitlesOfParts>
    <vt:vector size="4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Ruth Dusseault</cp:lastModifiedBy>
  <cp:revision>85</cp:revision>
  <dcterms:created xsi:type="dcterms:W3CDTF">2016-09-15T17:14:59Z</dcterms:created>
  <dcterms:modified xsi:type="dcterms:W3CDTF">2017-02-06T17:38:44Z</dcterms:modified>
</cp:coreProperties>
</file>